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6" r:id="rId2"/>
    <p:sldId id="340" r:id="rId3"/>
    <p:sldId id="341" r:id="rId4"/>
    <p:sldId id="354" r:id="rId5"/>
    <p:sldId id="343" r:id="rId6"/>
    <p:sldId id="355" r:id="rId7"/>
    <p:sldId id="345" r:id="rId8"/>
    <p:sldId id="346" r:id="rId9"/>
    <p:sldId id="347" r:id="rId10"/>
    <p:sldId id="348" r:id="rId11"/>
    <p:sldId id="353" r:id="rId12"/>
    <p:sldId id="356" r:id="rId13"/>
    <p:sldId id="349" r:id="rId14"/>
    <p:sldId id="350" r:id="rId15"/>
    <p:sldId id="351" r:id="rId16"/>
    <p:sldId id="357" r:id="rId17"/>
    <p:sldId id="258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anose="02000000000000000000" pitchFamily="2" charset="0"/>
      <p:regular r:id="rId25"/>
      <p:bold r:id="rId26"/>
    </p:embeddedFont>
    <p:embeddedFont>
      <p:font typeface="Twinkl SemiBold" panose="02000000000000000000" pitchFamily="2" charset="0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22" userDrawn="1">
          <p15:clr>
            <a:srgbClr val="A4A3A4"/>
          </p15:clr>
        </p15:guide>
        <p15:guide id="4" pos="285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68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793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9329"/>
    <a:srgbClr val="BF0A2A"/>
    <a:srgbClr val="B9D36E"/>
    <a:srgbClr val="F9B000"/>
    <a:srgbClr val="65186A"/>
    <a:srgbClr val="8C368C"/>
    <a:srgbClr val="CFE09B"/>
    <a:srgbClr val="00A8E7"/>
    <a:srgbClr val="AFDEF9"/>
    <a:srgbClr val="CA07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24" autoAdjust="0"/>
    <p:restoredTop sz="96210" autoAdjust="0"/>
  </p:normalViewPr>
  <p:slideViewPr>
    <p:cSldViewPr snapToGrid="0" showGuides="1">
      <p:cViewPr varScale="1">
        <p:scale>
          <a:sx n="91" d="100"/>
          <a:sy n="91" d="100"/>
        </p:scale>
        <p:origin x="456" y="90"/>
      </p:cViewPr>
      <p:guideLst>
        <p:guide orient="horz" pos="822"/>
        <p:guide pos="2857"/>
        <p:guide orient="horz" pos="3974"/>
        <p:guide pos="5420"/>
        <p:guide orient="horz" pos="368"/>
        <p:guide pos="476"/>
        <p:guide orient="horz" pos="482"/>
        <p:guide orient="horz" pos="3793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5585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143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864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C70A1A-02C2-0D2E-F276-BBCEF655E85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2412516"/>
            <a:ext cx="7643210" cy="3643477"/>
          </a:xfrm>
          <a:prstGeom prst="roundRect">
            <a:avLst>
              <a:gd name="adj" fmla="val 7598"/>
            </a:avLst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317D55-D1AC-2501-B025-5CAD08B9D5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5874" y="2672566"/>
            <a:ext cx="2449226" cy="3383427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sz="35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Wythnos</a:t>
            </a:r>
            <a:r>
              <a:rPr lang="en-GB" sz="35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5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Ofod</a:t>
            </a:r>
            <a:endParaRPr lang="en-GB" sz="3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013986" y="5307345"/>
            <a:ext cx="118335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Nesaf</a:t>
            </a:r>
            <a:endParaRPr lang="en-GB" sz="20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27" name="Reveal Answer 1">
            <a:extLst>
              <a:ext uri="{FF2B5EF4-FFF2-40B4-BE49-F238E27FC236}">
                <a16:creationId xmlns:a16="http://schemas.microsoft.com/office/drawing/2014/main" id="{73C0C390-13BB-80C1-41AE-ECFE3FAC61C2}"/>
              </a:ext>
            </a:extLst>
          </p:cNvPr>
          <p:cNvSpPr txBox="1">
            <a:spLocks/>
          </p:cNvSpPr>
          <p:nvPr/>
        </p:nvSpPr>
        <p:spPr>
          <a:xfrm>
            <a:off x="965857" y="5466938"/>
            <a:ext cx="1714281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spcBef>
                <a:spcPts val="0"/>
              </a:spcBef>
              <a:buClr>
                <a:schemeClr val="lt1"/>
              </a:buClr>
              <a:buSzPts val="16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Dangos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Ateb</a:t>
            </a:r>
            <a:endParaRPr lang="en-GB" sz="16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AA9CA7F6-DFAF-C3BD-B4BD-7DA1D21514B2}"/>
              </a:ext>
            </a:extLst>
          </p:cNvPr>
          <p:cNvSpPr txBox="1">
            <a:spLocks/>
          </p:cNvSpPr>
          <p:nvPr/>
        </p:nvSpPr>
        <p:spPr>
          <a:xfrm>
            <a:off x="6758152" y="1864266"/>
            <a:ext cx="1640708" cy="443465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rgbClr val="1C1C1C"/>
              </a:buClr>
              <a:buSzPts val="23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Gwerth</a:t>
            </a:r>
            <a:r>
              <a:rPr lang="en-GB" sz="20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Lle</a:t>
            </a:r>
            <a:endParaRPr lang="en-GB" sz="20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AAC45444-2578-5724-861F-43B4975370E4}"/>
              </a:ext>
            </a:extLst>
          </p:cNvPr>
          <p:cNvSpPr txBox="1">
            <a:spLocks/>
          </p:cNvSpPr>
          <p:nvPr/>
        </p:nvSpPr>
        <p:spPr>
          <a:xfrm>
            <a:off x="755650" y="1855294"/>
            <a:ext cx="5844847" cy="452437"/>
          </a:xfrm>
          <a:prstGeom prst="roundRect">
            <a:avLst>
              <a:gd name="adj" fmla="val 9641"/>
            </a:avLst>
          </a:prstGeom>
          <a:solidFill>
            <a:srgbClr val="CA075B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GB" sz="20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Beth </a:t>
            </a: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yw</a:t>
            </a:r>
            <a:r>
              <a:rPr lang="en-GB" sz="20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gwerth</a:t>
            </a:r>
            <a:r>
              <a:rPr lang="en-GB" sz="20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y </a:t>
            </a: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digid</a:t>
            </a:r>
            <a:r>
              <a:rPr lang="en-GB" sz="20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sydd</a:t>
            </a:r>
            <a:r>
              <a:rPr lang="en-GB" sz="20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wedi</a:t>
            </a:r>
            <a:r>
              <a:rPr lang="en-GB" sz="20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ei</a:t>
            </a:r>
            <a:r>
              <a:rPr lang="en-GB" sz="20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danlinellu</a:t>
            </a:r>
            <a:r>
              <a:rPr lang="en-GB" sz="20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?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4FDC8353-1D0F-8F69-08E5-81F2B5B4A322}"/>
              </a:ext>
            </a:extLst>
          </p:cNvPr>
          <p:cNvGrpSpPr/>
          <p:nvPr/>
        </p:nvGrpSpPr>
        <p:grpSpPr>
          <a:xfrm>
            <a:off x="3199905" y="2617144"/>
            <a:ext cx="2744190" cy="2626750"/>
            <a:chOff x="461063" y="2927512"/>
            <a:chExt cx="2722418" cy="2605910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53D92EB6-EC00-6DB2-1A45-B1F7FDF97A75}"/>
                </a:ext>
              </a:extLst>
            </p:cNvPr>
            <p:cNvSpPr/>
            <p:nvPr/>
          </p:nvSpPr>
          <p:spPr>
            <a:xfrm>
              <a:off x="513510" y="2927512"/>
              <a:ext cx="2605910" cy="2605910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51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E6A0FF0-B0B0-A6D5-D88F-7BF43751734C}"/>
                </a:ext>
              </a:extLst>
            </p:cNvPr>
            <p:cNvSpPr txBox="1"/>
            <p:nvPr/>
          </p:nvSpPr>
          <p:spPr>
            <a:xfrm>
              <a:off x="461063" y="3148786"/>
              <a:ext cx="2722418" cy="20762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3000" b="1" u="sng" dirty="0">
                  <a:solidFill>
                    <a:srgbClr val="4A3582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7</a:t>
              </a:r>
              <a:r>
                <a:rPr lang="en-GB" sz="13000" b="1" dirty="0">
                  <a:solidFill>
                    <a:srgbClr val="4A3582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3</a:t>
              </a:r>
              <a:endParaRPr lang="en-GB" sz="13000" b="1" u="sng" dirty="0">
                <a:solidFill>
                  <a:srgbClr val="4A3582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0" name="Google Shape;139;p8">
            <a:extLst>
              <a:ext uri="{FF2B5EF4-FFF2-40B4-BE49-F238E27FC236}">
                <a16:creationId xmlns:a16="http://schemas.microsoft.com/office/drawing/2014/main" id="{CEB9C81E-EBBD-C401-B6F1-828ACD9E51D9}"/>
              </a:ext>
            </a:extLst>
          </p:cNvPr>
          <p:cNvSpPr txBox="1"/>
          <p:nvPr/>
        </p:nvSpPr>
        <p:spPr>
          <a:xfrm>
            <a:off x="6411310" y="2617144"/>
            <a:ext cx="1786026" cy="7831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GB" sz="4000" b="1" dirty="0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7 </a:t>
            </a:r>
            <a:r>
              <a:rPr lang="en-GB" sz="4000" b="1" dirty="0" err="1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deg</a:t>
            </a:r>
            <a:endParaRPr lang="en-GB" sz="4000" b="1" dirty="0">
              <a:solidFill>
                <a:srgbClr val="699329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8BA385-BC23-66A9-4AFD-6F288E96773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555" y="728072"/>
            <a:ext cx="2385849" cy="10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88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7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765FD1-67F4-CF1A-30F7-5D67195701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912884"/>
            <a:ext cx="7643210" cy="4143110"/>
          </a:xfrm>
          <a:prstGeom prst="roundRect">
            <a:avLst>
              <a:gd name="adj" fmla="val 7598"/>
            </a:avLst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C31B89F-EDD7-4908-0F4B-A61A0528A91D}"/>
              </a:ext>
            </a:extLst>
          </p:cNvPr>
          <p:cNvSpPr/>
          <p:nvPr/>
        </p:nvSpPr>
        <p:spPr>
          <a:xfrm>
            <a:off x="923923" y="2098598"/>
            <a:ext cx="5455856" cy="2483912"/>
          </a:xfrm>
          <a:prstGeom prst="roundRect">
            <a:avLst>
              <a:gd name="adj" fmla="val 8059"/>
            </a:avLst>
          </a:prstGeom>
          <a:solidFill>
            <a:schemeClr val="bg1"/>
          </a:solidFill>
          <a:ln w="571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B3F8B54-6D4E-B61A-0D39-64BB76BB24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083320" y="3429000"/>
            <a:ext cx="2118363" cy="2626994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sz="35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Wythnos</a:t>
            </a:r>
            <a:r>
              <a:rPr lang="en-GB" sz="35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5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Ofod</a:t>
            </a:r>
            <a:endParaRPr lang="en-GB" sz="3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078532" y="5361534"/>
            <a:ext cx="1185993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Nesaf</a:t>
            </a:r>
            <a:endParaRPr lang="en-GB" sz="20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DA49D40-6633-283F-E955-555DFB9A1F49}"/>
              </a:ext>
            </a:extLst>
          </p:cNvPr>
          <p:cNvSpPr txBox="1"/>
          <p:nvPr/>
        </p:nvSpPr>
        <p:spPr>
          <a:xfrm>
            <a:off x="1203735" y="2317096"/>
            <a:ext cx="1635254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6000" b="1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90 +</a:t>
            </a:r>
            <a:endParaRPr lang="en-GB" sz="6000" dirty="0">
              <a:latin typeface="Twinkl" panose="02000000000000000000" pitchFamily="2" charset="0"/>
            </a:endParaRPr>
          </a:p>
        </p:txBody>
      </p:sp>
      <p:sp>
        <p:nvSpPr>
          <p:cNvPr id="27" name="Reveal Answer 1">
            <a:extLst>
              <a:ext uri="{FF2B5EF4-FFF2-40B4-BE49-F238E27FC236}">
                <a16:creationId xmlns:a16="http://schemas.microsoft.com/office/drawing/2014/main" id="{73C0C390-13BB-80C1-41AE-ECFE3FAC61C2}"/>
              </a:ext>
            </a:extLst>
          </p:cNvPr>
          <p:cNvSpPr txBox="1">
            <a:spLocks/>
          </p:cNvSpPr>
          <p:nvPr/>
        </p:nvSpPr>
        <p:spPr>
          <a:xfrm>
            <a:off x="1065605" y="5521127"/>
            <a:ext cx="1995076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16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Dangos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Atebion</a:t>
            </a:r>
            <a:endParaRPr lang="en-GB" sz="16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EA04D35-D584-D7E6-0CD0-0B487924B0B2}"/>
              </a:ext>
            </a:extLst>
          </p:cNvPr>
          <p:cNvSpPr txBox="1"/>
          <p:nvPr/>
        </p:nvSpPr>
        <p:spPr>
          <a:xfrm>
            <a:off x="2937330" y="2315173"/>
            <a:ext cx="911199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6000" b="1" dirty="0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10</a:t>
            </a:r>
            <a:endParaRPr lang="en-GB" sz="6000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11620C-34DA-6908-15E7-77BB9AE473A5}"/>
              </a:ext>
            </a:extLst>
          </p:cNvPr>
          <p:cNvSpPr txBox="1">
            <a:spLocks/>
          </p:cNvSpPr>
          <p:nvPr/>
        </p:nvSpPr>
        <p:spPr>
          <a:xfrm>
            <a:off x="6623817" y="2095364"/>
            <a:ext cx="1640708" cy="443465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rgbClr val="1C1C1C"/>
              </a:buClr>
              <a:buSzPts val="2300"/>
            </a:pPr>
            <a:r>
              <a:rPr lang="en-GB" sz="20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+ a -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C518FA-29E4-860E-A6B5-2174CA934958}"/>
              </a:ext>
            </a:extLst>
          </p:cNvPr>
          <p:cNvSpPr txBox="1"/>
          <p:nvPr/>
        </p:nvSpPr>
        <p:spPr>
          <a:xfrm>
            <a:off x="4016802" y="2315173"/>
            <a:ext cx="2072597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6000" b="1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= 100</a:t>
            </a:r>
            <a:endParaRPr lang="en-GB" sz="6000" dirty="0">
              <a:latin typeface="Twinkl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28518F-05F5-771C-4C2B-C465066FBA49}"/>
              </a:ext>
            </a:extLst>
          </p:cNvPr>
          <p:cNvSpPr txBox="1"/>
          <p:nvPr/>
        </p:nvSpPr>
        <p:spPr>
          <a:xfrm>
            <a:off x="1230285" y="3519054"/>
            <a:ext cx="1983262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6000" b="1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100 -</a:t>
            </a:r>
            <a:endParaRPr lang="en-GB" sz="6000" dirty="0">
              <a:latin typeface="Twinkl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37B0D2-A1EC-4EA5-ACAF-32A45DC2105F}"/>
              </a:ext>
            </a:extLst>
          </p:cNvPr>
          <p:cNvSpPr txBox="1"/>
          <p:nvPr/>
        </p:nvSpPr>
        <p:spPr>
          <a:xfrm>
            <a:off x="3311889" y="3517131"/>
            <a:ext cx="704914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6000" b="1" dirty="0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0</a:t>
            </a:r>
            <a:endParaRPr lang="en-GB" sz="6000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1D5DE6-A604-57F9-F8CA-A3088EF6FB5B}"/>
              </a:ext>
            </a:extLst>
          </p:cNvPr>
          <p:cNvSpPr txBox="1"/>
          <p:nvPr/>
        </p:nvSpPr>
        <p:spPr>
          <a:xfrm>
            <a:off x="4029303" y="3517131"/>
            <a:ext cx="2015670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6000" b="1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= 100</a:t>
            </a:r>
            <a:endParaRPr lang="en-GB" sz="6000" dirty="0">
              <a:latin typeface="Twinkl" panose="02000000000000000000" pitchFamily="2" charset="0"/>
            </a:endParaRPr>
          </a:p>
        </p:txBody>
      </p:sp>
      <p:pic>
        <p:nvPicPr>
          <p:cNvPr id="15" name="Twinkl Swatches">
            <a:extLst>
              <a:ext uri="{FF2B5EF4-FFF2-40B4-BE49-F238E27FC236}">
                <a16:creationId xmlns:a16="http://schemas.microsoft.com/office/drawing/2014/main" id="{07C8684C-3845-3631-299F-0A9C34B799E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2204" t="-2794" r="-14111" b="-3307"/>
          <a:stretch/>
        </p:blipFill>
        <p:spPr>
          <a:xfrm>
            <a:off x="-1008513" y="880106"/>
            <a:ext cx="841708" cy="30885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CC2578A-4C42-D17B-BEDE-0D864B29AF6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555" y="728072"/>
            <a:ext cx="2385849" cy="106293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42ADFD5-73AE-9B42-B5F4-CFC2739CB5D1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3598" y="2245684"/>
            <a:ext cx="1254233" cy="127144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A25BFF2-9A39-5673-26D7-0CD1CAD4790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2792" y="3312024"/>
            <a:ext cx="1254233" cy="127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80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3" grpId="0" animBg="1"/>
      <p:bldP spid="5" grpId="0" animBg="1"/>
      <p:bldP spid="14" grpId="0"/>
      <p:bldP spid="27" grpId="0" animBg="1"/>
      <p:bldP spid="41" grpId="0"/>
      <p:bldP spid="2" grpId="0" animBg="1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765FD1-67F4-CF1A-30F7-5D67195701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912884"/>
            <a:ext cx="7643210" cy="4143110"/>
          </a:xfrm>
          <a:prstGeom prst="roundRect">
            <a:avLst>
              <a:gd name="adj" fmla="val 7598"/>
            </a:avLst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C31B89F-EDD7-4908-0F4B-A61A0528A91D}"/>
              </a:ext>
            </a:extLst>
          </p:cNvPr>
          <p:cNvSpPr/>
          <p:nvPr/>
        </p:nvSpPr>
        <p:spPr>
          <a:xfrm>
            <a:off x="923923" y="2098598"/>
            <a:ext cx="4572987" cy="2483912"/>
          </a:xfrm>
          <a:prstGeom prst="roundRect">
            <a:avLst>
              <a:gd name="adj" fmla="val 8059"/>
            </a:avLst>
          </a:prstGeom>
          <a:solidFill>
            <a:schemeClr val="bg1"/>
          </a:solidFill>
          <a:ln w="571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FFE7526-B0FF-5E8F-C91F-8334331A77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5189362" y="2925179"/>
            <a:ext cx="3389549" cy="3130815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sz="35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Wythnos</a:t>
            </a:r>
            <a:r>
              <a:rPr lang="en-GB" sz="35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5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Ofod</a:t>
            </a:r>
            <a:endParaRPr lang="en-GB" sz="3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078532" y="5361534"/>
            <a:ext cx="1185993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Nesaf</a:t>
            </a:r>
            <a:endParaRPr lang="en-GB" sz="20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DA49D40-6633-283F-E955-555DFB9A1F49}"/>
              </a:ext>
            </a:extLst>
          </p:cNvPr>
          <p:cNvSpPr txBox="1"/>
          <p:nvPr/>
        </p:nvSpPr>
        <p:spPr>
          <a:xfrm>
            <a:off x="1203735" y="2317096"/>
            <a:ext cx="3057681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6000" b="1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3 × 5 = </a:t>
            </a:r>
            <a:endParaRPr lang="en-GB" sz="6000" dirty="0">
              <a:latin typeface="Twinkl" panose="02000000000000000000" pitchFamily="2" charset="0"/>
            </a:endParaRPr>
          </a:p>
        </p:txBody>
      </p:sp>
      <p:sp>
        <p:nvSpPr>
          <p:cNvPr id="27" name="Reveal Answer 1">
            <a:extLst>
              <a:ext uri="{FF2B5EF4-FFF2-40B4-BE49-F238E27FC236}">
                <a16:creationId xmlns:a16="http://schemas.microsoft.com/office/drawing/2014/main" id="{73C0C390-13BB-80C1-41AE-ECFE3FAC61C2}"/>
              </a:ext>
            </a:extLst>
          </p:cNvPr>
          <p:cNvSpPr txBox="1">
            <a:spLocks/>
          </p:cNvSpPr>
          <p:nvPr/>
        </p:nvSpPr>
        <p:spPr>
          <a:xfrm>
            <a:off x="1065605" y="5521127"/>
            <a:ext cx="2024436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16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Dangos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Atebion</a:t>
            </a:r>
            <a:endParaRPr lang="en-GB" sz="16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EA04D35-D584-D7E6-0CD0-0B487924B0B2}"/>
              </a:ext>
            </a:extLst>
          </p:cNvPr>
          <p:cNvSpPr txBox="1"/>
          <p:nvPr/>
        </p:nvSpPr>
        <p:spPr>
          <a:xfrm>
            <a:off x="3795059" y="2315173"/>
            <a:ext cx="911199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6000" b="1" dirty="0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15</a:t>
            </a:r>
            <a:endParaRPr lang="en-GB" sz="6000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11620C-34DA-6908-15E7-77BB9AE473A5}"/>
              </a:ext>
            </a:extLst>
          </p:cNvPr>
          <p:cNvSpPr txBox="1">
            <a:spLocks/>
          </p:cNvSpPr>
          <p:nvPr/>
        </p:nvSpPr>
        <p:spPr>
          <a:xfrm>
            <a:off x="6623817" y="2095364"/>
            <a:ext cx="1640708" cy="443465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rgbClr val="1C1C1C"/>
              </a:buClr>
              <a:buSzPts val="2300"/>
            </a:pPr>
            <a:r>
              <a:rPr lang="en-GB" sz="20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× a ÷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28518F-05F5-771C-4C2B-C465066FBA49}"/>
              </a:ext>
            </a:extLst>
          </p:cNvPr>
          <p:cNvSpPr txBox="1"/>
          <p:nvPr/>
        </p:nvSpPr>
        <p:spPr>
          <a:xfrm>
            <a:off x="1230285" y="3519054"/>
            <a:ext cx="2921302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6000" b="1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20 ÷ 5 =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37B0D2-A1EC-4EA5-ACAF-32A45DC2105F}"/>
              </a:ext>
            </a:extLst>
          </p:cNvPr>
          <p:cNvSpPr txBox="1"/>
          <p:nvPr/>
        </p:nvSpPr>
        <p:spPr>
          <a:xfrm>
            <a:off x="4264310" y="3517131"/>
            <a:ext cx="704914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6000" b="1" dirty="0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4</a:t>
            </a:r>
            <a:endParaRPr lang="en-GB" sz="6000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CC2578A-4C42-D17B-BEDE-0D864B29AF6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555" y="728072"/>
            <a:ext cx="2385849" cy="106293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42ADFD5-73AE-9B42-B5F4-CFC2739CB5D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3468" y="2182624"/>
            <a:ext cx="1254233" cy="127144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A25BFF2-9A39-5673-26D7-0CD1CAD4790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2574" y="3312024"/>
            <a:ext cx="1254233" cy="127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32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3" grpId="0" animBg="1"/>
      <p:bldP spid="5" grpId="0" animBg="1"/>
      <p:bldP spid="14" grpId="0"/>
      <p:bldP spid="27" grpId="0" animBg="1"/>
      <p:bldP spid="41" grpId="0"/>
      <p:bldP spid="2" grpId="0" animBg="1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B260460-E60C-14FE-299C-844776DEFDB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881352"/>
            <a:ext cx="7643210" cy="4174641"/>
          </a:xfrm>
          <a:prstGeom prst="roundRect">
            <a:avLst>
              <a:gd name="adj" fmla="val 7598"/>
            </a:avLst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C31B89F-EDD7-4908-0F4B-A61A0528A91D}"/>
              </a:ext>
            </a:extLst>
          </p:cNvPr>
          <p:cNvSpPr/>
          <p:nvPr/>
        </p:nvSpPr>
        <p:spPr>
          <a:xfrm>
            <a:off x="923923" y="2636472"/>
            <a:ext cx="7340602" cy="2483912"/>
          </a:xfrm>
          <a:prstGeom prst="roundRect">
            <a:avLst>
              <a:gd name="adj" fmla="val 8059"/>
            </a:avLst>
          </a:prstGeom>
          <a:solidFill>
            <a:schemeClr val="bg1"/>
          </a:solidFill>
          <a:ln w="571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333ED2D-D750-1316-3231-2658883C28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376546" y="2674106"/>
            <a:ext cx="2126697" cy="338188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Y </a:t>
            </a: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Cynhaeaf</a:t>
            </a:r>
            <a:r>
              <a:rPr lang="en-GB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dirty="0">
                <a:solidFill>
                  <a:schemeClr val="lt1"/>
                </a:solidFill>
                <a:latin typeface="Twinkl" panose="02000000000000000000" pitchFamily="2" charset="0"/>
              </a:rPr>
              <a:t>–</a:t>
            </a:r>
            <a:r>
              <a:rPr lang="en-GB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Rhesymu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073462" y="5361534"/>
            <a:ext cx="1191063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Nesaf</a:t>
            </a:r>
            <a:endParaRPr lang="en-GB" sz="20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DA49D40-6633-283F-E955-555DFB9A1F49}"/>
              </a:ext>
            </a:extLst>
          </p:cNvPr>
          <p:cNvSpPr txBox="1"/>
          <p:nvPr/>
        </p:nvSpPr>
        <p:spPr>
          <a:xfrm>
            <a:off x="1203735" y="2854970"/>
            <a:ext cx="3717125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US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Mae ⅔ </a:t>
            </a:r>
            <a:r>
              <a:rPr lang="en-US" dirty="0" err="1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o’r</a:t>
            </a:r>
            <a:r>
              <a:rPr lang="en-US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latin typeface="Twinkl" panose="02000000000000000000" pitchFamily="2" charset="0"/>
              </a:rPr>
              <a:t>pwmpenni</a:t>
            </a:r>
            <a:r>
              <a:rPr lang="en-US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yn</a:t>
            </a:r>
            <a:r>
              <a:rPr lang="en-US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fach</a:t>
            </a:r>
            <a:r>
              <a:rPr lang="en-US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.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7105D3C-5A4B-6B8F-1C57-2F569947E77C}"/>
              </a:ext>
            </a:extLst>
          </p:cNvPr>
          <p:cNvSpPr txBox="1">
            <a:spLocks/>
          </p:cNvSpPr>
          <p:nvPr/>
        </p:nvSpPr>
        <p:spPr>
          <a:xfrm>
            <a:off x="923925" y="2035509"/>
            <a:ext cx="4751661" cy="479092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Yd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</a:rPr>
              <a:t>y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’r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ffermwr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yn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gywir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?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Eglurwch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eich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ateb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16DC1A9-A3CA-DD21-4454-05091CFE5E2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201" y="3722736"/>
            <a:ext cx="1622588" cy="12397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164FC30-DE71-873D-200F-D2E48760E31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831" y="4234389"/>
            <a:ext cx="535559" cy="72811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368C51C-5723-1A8F-4CA0-89EE6C8F787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9891" y="3499581"/>
            <a:ext cx="1544648" cy="147249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55BAE05-A431-4DCB-F5A4-0C1FB02B14E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3547" y="4410969"/>
            <a:ext cx="535559" cy="57101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F664200-EB47-11E1-E87F-79C23D887CA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622069" y="3456550"/>
            <a:ext cx="1136734" cy="154544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5634F08-9172-95B2-4C96-AD6B1EDCC6B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6832" y="4278182"/>
            <a:ext cx="535559" cy="72811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DC26505-D949-6CC4-488E-F41E8D90ABAC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3675" y="4525150"/>
            <a:ext cx="629720" cy="48115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30A6178-C392-CEA6-7993-0891FFE41C67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8581" y="4463913"/>
            <a:ext cx="407218" cy="55363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23E9B82-C56C-012D-FCC2-53EE9FD35DB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6618" y="4435285"/>
            <a:ext cx="535559" cy="57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62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 animBg="1"/>
      <p:bldP spid="5" grpId="0" animBg="1"/>
      <p:bldP spid="14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B260460-E60C-14FE-299C-844776DEFDB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881352"/>
            <a:ext cx="7643210" cy="4174641"/>
          </a:xfrm>
          <a:prstGeom prst="roundRect">
            <a:avLst>
              <a:gd name="adj" fmla="val 7598"/>
            </a:avLst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333ED2D-D750-1316-3231-2658883C289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376546" y="2674106"/>
            <a:ext cx="2126697" cy="338188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sz="38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Y </a:t>
            </a:r>
            <a:r>
              <a:rPr lang="en-GB" sz="38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Cynhaeaf</a:t>
            </a:r>
            <a:r>
              <a:rPr lang="en-GB" sz="38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– </a:t>
            </a:r>
            <a:r>
              <a:rPr lang="en-GB" sz="38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Datrys</a:t>
            </a:r>
            <a:r>
              <a:rPr lang="en-GB" sz="38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8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Problemau</a:t>
            </a:r>
            <a:endParaRPr lang="en-GB" sz="38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083972" y="5361534"/>
            <a:ext cx="1180553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Nesaf</a:t>
            </a:r>
            <a:endParaRPr lang="en-GB" sz="20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26" name="Reveal Answer 1">
            <a:extLst>
              <a:ext uri="{FF2B5EF4-FFF2-40B4-BE49-F238E27FC236}">
                <a16:creationId xmlns:a16="http://schemas.microsoft.com/office/drawing/2014/main" id="{0BBF2472-5EA0-5F34-1FCD-F1998BA108F9}"/>
              </a:ext>
            </a:extLst>
          </p:cNvPr>
          <p:cNvSpPr txBox="1">
            <a:spLocks/>
          </p:cNvSpPr>
          <p:nvPr/>
        </p:nvSpPr>
        <p:spPr>
          <a:xfrm>
            <a:off x="1065605" y="5521127"/>
            <a:ext cx="171287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16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Dangos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Ateb</a:t>
            </a:r>
            <a:endParaRPr lang="en-GB" sz="16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16DA8AF-B2AA-20A3-C9D3-53CD9C4E9B39}"/>
              </a:ext>
            </a:extLst>
          </p:cNvPr>
          <p:cNvSpPr txBox="1">
            <a:spLocks/>
          </p:cNvSpPr>
          <p:nvPr/>
        </p:nvSpPr>
        <p:spPr>
          <a:xfrm>
            <a:off x="923923" y="2035509"/>
            <a:ext cx="2901843" cy="892861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</a:rPr>
              <a:t>Mae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gan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ffermwr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75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dafad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</a:rPr>
              <a:t>. </a:t>
            </a:r>
          </a:p>
          <a:p>
            <a:pPr lvl="0"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</a:rPr>
              <a:t>Mae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5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yn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cysgu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. </a:t>
            </a:r>
          </a:p>
          <a:p>
            <a:pPr lvl="0"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Sawl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dafad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</a:rPr>
              <a:t>s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y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</a:rPr>
              <a:t>’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effro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?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0B72277-48F8-BCA2-B32B-E8C29026CA1E}"/>
              </a:ext>
            </a:extLst>
          </p:cNvPr>
          <p:cNvSpPr/>
          <p:nvPr/>
        </p:nvSpPr>
        <p:spPr>
          <a:xfrm>
            <a:off x="923923" y="3100552"/>
            <a:ext cx="4949752" cy="2237549"/>
          </a:xfrm>
          <a:prstGeom prst="roundRect">
            <a:avLst>
              <a:gd name="adj" fmla="val 8059"/>
            </a:avLst>
          </a:prstGeom>
          <a:solidFill>
            <a:schemeClr val="bg1"/>
          </a:solidFill>
          <a:ln w="571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A5A5705-7563-EF36-5893-D3AD5D387F63}"/>
              </a:ext>
            </a:extLst>
          </p:cNvPr>
          <p:cNvSpPr txBox="1">
            <a:spLocks/>
          </p:cNvSpPr>
          <p:nvPr/>
        </p:nvSpPr>
        <p:spPr>
          <a:xfrm>
            <a:off x="1226125" y="4008192"/>
            <a:ext cx="2169555" cy="586407"/>
          </a:xfrm>
          <a:prstGeom prst="roundRect">
            <a:avLst>
              <a:gd name="adj" fmla="val 9641"/>
            </a:avLst>
          </a:prstGeom>
          <a:solidFill>
            <a:srgbClr val="699329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rgbClr val="1C1C1C"/>
              </a:buClr>
              <a:buSzPts val="2300"/>
            </a:pPr>
            <a:r>
              <a:rPr lang="en-GB" sz="25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70</a:t>
            </a:r>
            <a:endParaRPr lang="en-US" sz="2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0CF5E800-0B15-A9F7-C91D-970194855F35}"/>
              </a:ext>
            </a:extLst>
          </p:cNvPr>
          <p:cNvSpPr txBox="1">
            <a:spLocks/>
          </p:cNvSpPr>
          <p:nvPr/>
        </p:nvSpPr>
        <p:spPr>
          <a:xfrm>
            <a:off x="2353579" y="3322446"/>
            <a:ext cx="2169555" cy="586407"/>
          </a:xfrm>
          <a:prstGeom prst="roundRect">
            <a:avLst>
              <a:gd name="adj" fmla="val 9641"/>
            </a:avLst>
          </a:prstGeom>
          <a:solidFill>
            <a:srgbClr val="CFE09B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rgbClr val="1C1C1C"/>
              </a:buClr>
              <a:buSzPts val="2300"/>
            </a:pPr>
            <a:r>
              <a:rPr lang="en-GB" sz="2500" dirty="0">
                <a:solidFill>
                  <a:schemeClr val="tx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75</a:t>
            </a:r>
            <a:endParaRPr lang="en-US" sz="25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7F81646F-86F5-48AB-D31E-40A124AE4FB9}"/>
              </a:ext>
            </a:extLst>
          </p:cNvPr>
          <p:cNvSpPr txBox="1">
            <a:spLocks/>
          </p:cNvSpPr>
          <p:nvPr/>
        </p:nvSpPr>
        <p:spPr>
          <a:xfrm>
            <a:off x="1226125" y="4008192"/>
            <a:ext cx="2169555" cy="586407"/>
          </a:xfrm>
          <a:prstGeom prst="roundRect">
            <a:avLst>
              <a:gd name="adj" fmla="val 9641"/>
            </a:avLst>
          </a:prstGeom>
          <a:solidFill>
            <a:srgbClr val="699329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rgbClr val="1C1C1C"/>
              </a:buClr>
              <a:buSzPts val="2300"/>
            </a:pPr>
            <a:r>
              <a:rPr lang="en-GB" sz="25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US" sz="2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14CDF908-5E3E-0AB8-288F-6801B323DA55}"/>
              </a:ext>
            </a:extLst>
          </p:cNvPr>
          <p:cNvSpPr txBox="1">
            <a:spLocks/>
          </p:cNvSpPr>
          <p:nvPr/>
        </p:nvSpPr>
        <p:spPr>
          <a:xfrm>
            <a:off x="3503226" y="4008192"/>
            <a:ext cx="2169555" cy="586407"/>
          </a:xfrm>
          <a:prstGeom prst="roundRect">
            <a:avLst>
              <a:gd name="adj" fmla="val 9641"/>
            </a:avLst>
          </a:prstGeom>
          <a:solidFill>
            <a:srgbClr val="B9D36E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rgbClr val="1C1C1C"/>
              </a:buClr>
              <a:buSzPts val="2300"/>
            </a:pPr>
            <a:r>
              <a:rPr lang="en-GB" sz="2500" dirty="0">
                <a:solidFill>
                  <a:schemeClr val="tx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5</a:t>
            </a:r>
            <a:endParaRPr lang="en-US" sz="25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019EE6A-F638-2637-0253-AD6D547BB5D5}"/>
              </a:ext>
            </a:extLst>
          </p:cNvPr>
          <p:cNvSpPr txBox="1"/>
          <p:nvPr/>
        </p:nvSpPr>
        <p:spPr>
          <a:xfrm>
            <a:off x="2221373" y="4632390"/>
            <a:ext cx="243467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buClr>
                <a:srgbClr val="009644"/>
              </a:buClr>
              <a:buSzPts val="2400"/>
            </a:pPr>
            <a:r>
              <a:rPr lang="en-GB" sz="2000" b="1" dirty="0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70 + 5 = 75</a:t>
            </a:r>
          </a:p>
          <a:p>
            <a:pPr lvl="0" algn="ctr">
              <a:buClr>
                <a:srgbClr val="009644"/>
              </a:buClr>
              <a:buSzPts val="2400"/>
            </a:pPr>
            <a:r>
              <a:rPr lang="en-GB" sz="2000" b="1" dirty="0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5 + 70 = 75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1BCEC26-FF43-D3C0-D2E1-903C8973AFE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9820" y="4305702"/>
            <a:ext cx="1211280" cy="164488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A963E52-8948-A041-63F3-7778DB4D29F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3779" y="4937861"/>
            <a:ext cx="1261737" cy="101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50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6" grpId="0" animBg="1"/>
      <p:bldP spid="9" grpId="0" animBg="1"/>
      <p:bldP spid="13" grpId="0" animBg="1"/>
      <p:bldP spid="14" grpId="0" animBg="1"/>
      <p:bldP spid="15" grpId="0" animBg="1"/>
      <p:bldP spid="16" grpId="0" animBg="1"/>
      <p:bldP spid="16" grpId="1" animBg="1"/>
      <p:bldP spid="18" grpId="0" animBg="1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E0ECADB-46DC-A561-E3A5-AC3ACA09D572}"/>
              </a:ext>
            </a:extLst>
          </p:cNvPr>
          <p:cNvCxnSpPr>
            <a:cxnSpLocks/>
          </p:cNvCxnSpPr>
          <p:nvPr/>
        </p:nvCxnSpPr>
        <p:spPr>
          <a:xfrm>
            <a:off x="4031429" y="3265962"/>
            <a:ext cx="2308607" cy="463160"/>
          </a:xfrm>
          <a:prstGeom prst="line">
            <a:avLst/>
          </a:prstGeom>
          <a:ln w="76200">
            <a:solidFill>
              <a:srgbClr val="6993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2199ED5-E3A4-79BE-B43C-29C05999DA7A}"/>
              </a:ext>
            </a:extLst>
          </p:cNvPr>
          <p:cNvGrpSpPr/>
          <p:nvPr/>
        </p:nvGrpSpPr>
        <p:grpSpPr>
          <a:xfrm>
            <a:off x="2985552" y="2617144"/>
            <a:ext cx="1741687" cy="1667150"/>
            <a:chOff x="461063" y="2927512"/>
            <a:chExt cx="2722418" cy="260591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9B5D3BF9-EFBE-C76A-BC41-5E4710937BB6}"/>
                </a:ext>
              </a:extLst>
            </p:cNvPr>
            <p:cNvSpPr/>
            <p:nvPr/>
          </p:nvSpPr>
          <p:spPr>
            <a:xfrm>
              <a:off x="513509" y="2927512"/>
              <a:ext cx="2605910" cy="2605910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993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F133EAF-F1E2-1D0A-9EF1-8011D768B336}"/>
                </a:ext>
              </a:extLst>
            </p:cNvPr>
            <p:cNvSpPr txBox="1"/>
            <p:nvPr/>
          </p:nvSpPr>
          <p:spPr>
            <a:xfrm>
              <a:off x="461063" y="3284866"/>
              <a:ext cx="2722418" cy="20762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8000" b="1" dirty="0">
                  <a:solidFill>
                    <a:srgbClr val="699329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9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596A32A8-A6DC-7070-9717-1FA3B2D1CC71}"/>
              </a:ext>
            </a:extLst>
          </p:cNvPr>
          <p:cNvGrpSpPr/>
          <p:nvPr/>
        </p:nvGrpSpPr>
        <p:grpSpPr>
          <a:xfrm>
            <a:off x="2984652" y="2617144"/>
            <a:ext cx="1741687" cy="1667150"/>
            <a:chOff x="461063" y="2927512"/>
            <a:chExt cx="2722418" cy="260591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CA512CA-AF6B-C1B5-18CF-8FE9DE48B9C5}"/>
                </a:ext>
              </a:extLst>
            </p:cNvPr>
            <p:cNvSpPr/>
            <p:nvPr/>
          </p:nvSpPr>
          <p:spPr>
            <a:xfrm>
              <a:off x="513509" y="2927512"/>
              <a:ext cx="2605910" cy="2605910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993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3CB1AA9-E84B-96F9-D531-62000834DC11}"/>
                </a:ext>
              </a:extLst>
            </p:cNvPr>
            <p:cNvSpPr txBox="1"/>
            <p:nvPr/>
          </p:nvSpPr>
          <p:spPr>
            <a:xfrm>
              <a:off x="461063" y="3284866"/>
              <a:ext cx="2722418" cy="20762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8000" b="1" dirty="0">
                  <a:solidFill>
                    <a:srgbClr val="699329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?</a:t>
              </a:r>
            </a:p>
          </p:txBody>
        </p:sp>
      </p:grp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2D00D6F-CA0C-AE74-487B-43BFDACE3DC0}"/>
              </a:ext>
            </a:extLst>
          </p:cNvPr>
          <p:cNvCxnSpPr>
            <a:cxnSpLocks/>
          </p:cNvCxnSpPr>
          <p:nvPr/>
        </p:nvCxnSpPr>
        <p:spPr>
          <a:xfrm flipV="1">
            <a:off x="2614108" y="4182163"/>
            <a:ext cx="3549410" cy="555172"/>
          </a:xfrm>
          <a:prstGeom prst="line">
            <a:avLst/>
          </a:prstGeom>
          <a:ln w="76200">
            <a:solidFill>
              <a:srgbClr val="6518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Diwrnod</a:t>
            </a:r>
            <a:r>
              <a:rPr lang="en-GB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Shwma</a:t>
            </a: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</a:rPr>
              <a:t>e</a:t>
            </a:r>
            <a:r>
              <a:rPr lang="en-GB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Su’mae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10096" y="5497032"/>
            <a:ext cx="1178253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Nesaf</a:t>
            </a:r>
            <a:endParaRPr lang="en-GB" sz="20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27" name="Reveal Answer 1">
            <a:extLst>
              <a:ext uri="{FF2B5EF4-FFF2-40B4-BE49-F238E27FC236}">
                <a16:creationId xmlns:a16="http://schemas.microsoft.com/office/drawing/2014/main" id="{73C0C390-13BB-80C1-41AE-ECFE3FAC61C2}"/>
              </a:ext>
            </a:extLst>
          </p:cNvPr>
          <p:cNvSpPr txBox="1">
            <a:spLocks/>
          </p:cNvSpPr>
          <p:nvPr/>
        </p:nvSpPr>
        <p:spPr>
          <a:xfrm>
            <a:off x="755651" y="5656625"/>
            <a:ext cx="1741688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16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Dangos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Ateb</a:t>
            </a:r>
            <a:endParaRPr lang="en-GB" sz="16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7105D3C-5A4B-6B8F-1C57-2F569947E77C}"/>
              </a:ext>
            </a:extLst>
          </p:cNvPr>
          <p:cNvSpPr txBox="1">
            <a:spLocks/>
          </p:cNvSpPr>
          <p:nvPr/>
        </p:nvSpPr>
        <p:spPr>
          <a:xfrm>
            <a:off x="754781" y="1962354"/>
            <a:ext cx="3092005" cy="460266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Beth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yw’r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rhif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coll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?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1A68BD7-37FD-7DE4-166C-388C029A0269}"/>
              </a:ext>
            </a:extLst>
          </p:cNvPr>
          <p:cNvGrpSpPr/>
          <p:nvPr/>
        </p:nvGrpSpPr>
        <p:grpSpPr>
          <a:xfrm>
            <a:off x="4973795" y="2617144"/>
            <a:ext cx="2744190" cy="2626750"/>
            <a:chOff x="461063" y="2927512"/>
            <a:chExt cx="2722418" cy="260591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1225EF9-30A6-0551-C8A2-995235E40681}"/>
                </a:ext>
              </a:extLst>
            </p:cNvPr>
            <p:cNvSpPr/>
            <p:nvPr/>
          </p:nvSpPr>
          <p:spPr>
            <a:xfrm>
              <a:off x="513510" y="2927512"/>
              <a:ext cx="2605910" cy="2605910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51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3DE5C28-5FC4-ECC4-7E7C-4A4CBB5A7797}"/>
                </a:ext>
              </a:extLst>
            </p:cNvPr>
            <p:cNvSpPr txBox="1"/>
            <p:nvPr/>
          </p:nvSpPr>
          <p:spPr>
            <a:xfrm>
              <a:off x="461063" y="3284866"/>
              <a:ext cx="2722418" cy="20762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3000" b="1" dirty="0">
                  <a:solidFill>
                    <a:srgbClr val="4A3582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89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851E6F1-8C35-845F-D152-3995549DE353}"/>
              </a:ext>
            </a:extLst>
          </p:cNvPr>
          <p:cNvGrpSpPr/>
          <p:nvPr/>
        </p:nvGrpSpPr>
        <p:grpSpPr>
          <a:xfrm>
            <a:off x="1279781" y="3679339"/>
            <a:ext cx="1741687" cy="1667150"/>
            <a:chOff x="461063" y="2927512"/>
            <a:chExt cx="2722418" cy="260591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3167CA34-D8C7-6C11-4A21-452ED0C07265}"/>
                </a:ext>
              </a:extLst>
            </p:cNvPr>
            <p:cNvSpPr/>
            <p:nvPr/>
          </p:nvSpPr>
          <p:spPr>
            <a:xfrm>
              <a:off x="513510" y="2927512"/>
              <a:ext cx="2605910" cy="2605910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51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D68C273-B680-2E60-6649-C00FFF5DBA83}"/>
                </a:ext>
              </a:extLst>
            </p:cNvPr>
            <p:cNvSpPr txBox="1"/>
            <p:nvPr/>
          </p:nvSpPr>
          <p:spPr>
            <a:xfrm>
              <a:off x="461063" y="3284866"/>
              <a:ext cx="2722418" cy="20762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8000" b="1" dirty="0">
                  <a:solidFill>
                    <a:srgbClr val="8C368C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80</a:t>
              </a:r>
            </a:p>
          </p:txBody>
        </p:sp>
      </p:grp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C5AB6EB9-1CE4-AB77-5DCA-E34624CB36FF}"/>
              </a:ext>
            </a:extLst>
          </p:cNvPr>
          <p:cNvSpPr/>
          <p:nvPr/>
        </p:nvSpPr>
        <p:spPr>
          <a:xfrm rot="630562">
            <a:off x="7579790" y="1939973"/>
            <a:ext cx="746086" cy="746086"/>
          </a:xfrm>
          <a:prstGeom prst="star5">
            <a:avLst/>
          </a:prstGeom>
          <a:solidFill>
            <a:srgbClr val="6993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Heart 9">
            <a:extLst>
              <a:ext uri="{FF2B5EF4-FFF2-40B4-BE49-F238E27FC236}">
                <a16:creationId xmlns:a16="http://schemas.microsoft.com/office/drawing/2014/main" id="{66E7B4B4-88D1-0509-F1A3-739E27EAD106}"/>
              </a:ext>
            </a:extLst>
          </p:cNvPr>
          <p:cNvSpPr/>
          <p:nvPr/>
        </p:nvSpPr>
        <p:spPr>
          <a:xfrm rot="20963149">
            <a:off x="6737824" y="1689088"/>
            <a:ext cx="897551" cy="897551"/>
          </a:xfrm>
          <a:prstGeom prst="heart">
            <a:avLst/>
          </a:prstGeom>
          <a:solidFill>
            <a:srgbClr val="BF0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Heart 10">
            <a:extLst>
              <a:ext uri="{FF2B5EF4-FFF2-40B4-BE49-F238E27FC236}">
                <a16:creationId xmlns:a16="http://schemas.microsoft.com/office/drawing/2014/main" id="{8AEDA535-37B1-956B-865D-973CFB1C0B58}"/>
              </a:ext>
            </a:extLst>
          </p:cNvPr>
          <p:cNvSpPr/>
          <p:nvPr/>
        </p:nvSpPr>
        <p:spPr>
          <a:xfrm rot="861393">
            <a:off x="7791939" y="2760012"/>
            <a:ext cx="682459" cy="682459"/>
          </a:xfrm>
          <a:prstGeom prst="hear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art 11">
            <a:extLst>
              <a:ext uri="{FF2B5EF4-FFF2-40B4-BE49-F238E27FC236}">
                <a16:creationId xmlns:a16="http://schemas.microsoft.com/office/drawing/2014/main" id="{D6B6B407-75A2-B1D8-1F27-961155AABBD7}"/>
              </a:ext>
            </a:extLst>
          </p:cNvPr>
          <p:cNvSpPr/>
          <p:nvPr/>
        </p:nvSpPr>
        <p:spPr>
          <a:xfrm rot="20417934">
            <a:off x="3575228" y="5360599"/>
            <a:ext cx="837171" cy="837171"/>
          </a:xfrm>
          <a:prstGeom prst="heart">
            <a:avLst/>
          </a:prstGeom>
          <a:solidFill>
            <a:srgbClr val="BF0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AC5CA858-D84F-19BE-DBCC-5FEF35B1A608}"/>
              </a:ext>
            </a:extLst>
          </p:cNvPr>
          <p:cNvSpPr/>
          <p:nvPr/>
        </p:nvSpPr>
        <p:spPr>
          <a:xfrm rot="630562">
            <a:off x="4353296" y="5522639"/>
            <a:ext cx="746086" cy="746086"/>
          </a:xfrm>
          <a:prstGeom prst="star5">
            <a:avLst/>
          </a:prstGeom>
          <a:solidFill>
            <a:srgbClr val="6993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Heart 24">
            <a:extLst>
              <a:ext uri="{FF2B5EF4-FFF2-40B4-BE49-F238E27FC236}">
                <a16:creationId xmlns:a16="http://schemas.microsoft.com/office/drawing/2014/main" id="{0364E359-E8B5-2DCE-D795-6035998BBC51}"/>
              </a:ext>
            </a:extLst>
          </p:cNvPr>
          <p:cNvSpPr/>
          <p:nvPr/>
        </p:nvSpPr>
        <p:spPr>
          <a:xfrm rot="861393">
            <a:off x="4966831" y="5173078"/>
            <a:ext cx="898990" cy="898990"/>
          </a:xfrm>
          <a:prstGeom prst="hear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Heart 27">
            <a:extLst>
              <a:ext uri="{FF2B5EF4-FFF2-40B4-BE49-F238E27FC236}">
                <a16:creationId xmlns:a16="http://schemas.microsoft.com/office/drawing/2014/main" id="{415E6975-627F-BCC5-0163-4DEA37D16356}"/>
              </a:ext>
            </a:extLst>
          </p:cNvPr>
          <p:cNvSpPr/>
          <p:nvPr/>
        </p:nvSpPr>
        <p:spPr>
          <a:xfrm rot="21059994">
            <a:off x="642774" y="2680261"/>
            <a:ext cx="594189" cy="594189"/>
          </a:xfrm>
          <a:prstGeom prst="heart">
            <a:avLst/>
          </a:prstGeom>
          <a:solidFill>
            <a:srgbClr val="BF0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Heart 28">
            <a:extLst>
              <a:ext uri="{FF2B5EF4-FFF2-40B4-BE49-F238E27FC236}">
                <a16:creationId xmlns:a16="http://schemas.microsoft.com/office/drawing/2014/main" id="{DC49D878-A25B-098B-D711-D5D27CAB4DB1}"/>
              </a:ext>
            </a:extLst>
          </p:cNvPr>
          <p:cNvSpPr/>
          <p:nvPr/>
        </p:nvSpPr>
        <p:spPr>
          <a:xfrm rot="861393">
            <a:off x="1311331" y="2601992"/>
            <a:ext cx="819223" cy="819223"/>
          </a:xfrm>
          <a:prstGeom prst="hear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Star: 5 Points 30">
            <a:extLst>
              <a:ext uri="{FF2B5EF4-FFF2-40B4-BE49-F238E27FC236}">
                <a16:creationId xmlns:a16="http://schemas.microsoft.com/office/drawing/2014/main" id="{CFF13A0E-D100-BEC4-7A4A-D20460BB4576}"/>
              </a:ext>
            </a:extLst>
          </p:cNvPr>
          <p:cNvSpPr/>
          <p:nvPr/>
        </p:nvSpPr>
        <p:spPr>
          <a:xfrm rot="630562">
            <a:off x="816565" y="3100089"/>
            <a:ext cx="746086" cy="746086"/>
          </a:xfrm>
          <a:prstGeom prst="star5">
            <a:avLst/>
          </a:prstGeom>
          <a:solidFill>
            <a:srgbClr val="6993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69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7" grpId="0" animBg="1"/>
      <p:bldP spid="4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5" grpId="0" animBg="1"/>
      <p:bldP spid="28" grpId="0" animBg="1"/>
      <p:bldP spid="29" grpId="0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Diwrnod</a:t>
            </a:r>
            <a:r>
              <a:rPr lang="en-GB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Shwmae</a:t>
            </a:r>
            <a:r>
              <a:rPr lang="en-GB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Su’ma</a:t>
            </a: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</a:rPr>
              <a:t>e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160771" y="5543915"/>
            <a:ext cx="1227579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Nesaf</a:t>
            </a:r>
            <a:endParaRPr lang="en-GB" sz="20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27" name="Reveal Answer 1">
            <a:extLst>
              <a:ext uri="{FF2B5EF4-FFF2-40B4-BE49-F238E27FC236}">
                <a16:creationId xmlns:a16="http://schemas.microsoft.com/office/drawing/2014/main" id="{73C0C390-13BB-80C1-41AE-ECFE3FAC61C2}"/>
              </a:ext>
            </a:extLst>
          </p:cNvPr>
          <p:cNvSpPr txBox="1">
            <a:spLocks/>
          </p:cNvSpPr>
          <p:nvPr/>
        </p:nvSpPr>
        <p:spPr>
          <a:xfrm>
            <a:off x="755650" y="5703508"/>
            <a:ext cx="1728695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16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Dangos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Ateb</a:t>
            </a:r>
            <a:endParaRPr lang="en-GB" sz="16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7105D3C-5A4B-6B8F-1C57-2F569947E77C}"/>
              </a:ext>
            </a:extLst>
          </p:cNvPr>
          <p:cNvSpPr txBox="1">
            <a:spLocks/>
          </p:cNvSpPr>
          <p:nvPr/>
        </p:nvSpPr>
        <p:spPr>
          <a:xfrm>
            <a:off x="755650" y="2035509"/>
            <a:ext cx="4877895" cy="460266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Sawl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pyramid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sylfaen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sgwâr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allwch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chi weld?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FC9BFDE-800C-39DF-12D7-06372A7751D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4579" y="2681174"/>
            <a:ext cx="970524" cy="97052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2ABA9EC-3758-0BF3-43BB-01F45044CBF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7445" y="3082549"/>
            <a:ext cx="1039678" cy="99430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01D1E42-6DA5-4EE8-7E56-210EBF707AF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3488510" y="2456093"/>
            <a:ext cx="745571" cy="125291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4F6CFEF0-BEF8-2FCE-4397-CBE407D9FD1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38467" y="3284615"/>
            <a:ext cx="1366682" cy="89877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F888329-A98C-6C56-E1FF-7F4C6DA3957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7840" y="3995586"/>
            <a:ext cx="1366682" cy="89877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32170B9-F240-D5C7-7B8C-D3BDE22EB5B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18280" y="5124392"/>
            <a:ext cx="1366682" cy="89877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077A1F3-8315-F2B7-DDAE-94838D9A17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4310" y="2722836"/>
            <a:ext cx="1039678" cy="99430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60F0EE0-EE2D-CC26-C4C0-9D98A51604D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2597" y="4365582"/>
            <a:ext cx="745571" cy="1252912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41E2676F-E11C-CD21-3E44-775733F08AE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1072" y="4153868"/>
            <a:ext cx="970524" cy="97052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B54CF38-D907-FEC5-64B6-90C9583EA62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4345" y="3717142"/>
            <a:ext cx="1039678" cy="994306"/>
          </a:xfrm>
          <a:prstGeom prst="rect">
            <a:avLst/>
          </a:prstGeom>
        </p:spPr>
      </p:pic>
      <p:sp>
        <p:nvSpPr>
          <p:cNvPr id="44" name="Google Shape;139;p8">
            <a:extLst>
              <a:ext uri="{FF2B5EF4-FFF2-40B4-BE49-F238E27FC236}">
                <a16:creationId xmlns:a16="http://schemas.microsoft.com/office/drawing/2014/main" id="{DCF3EDA8-2D39-6E48-8DBB-22EE7F777D02}"/>
              </a:ext>
            </a:extLst>
          </p:cNvPr>
          <p:cNvSpPr txBox="1"/>
          <p:nvPr/>
        </p:nvSpPr>
        <p:spPr>
          <a:xfrm>
            <a:off x="6196666" y="5279572"/>
            <a:ext cx="695873" cy="783148"/>
          </a:xfrm>
          <a:prstGeom prst="roundRect">
            <a:avLst/>
          </a:prstGeom>
          <a:solidFill>
            <a:srgbClr val="69932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GB" sz="4000" b="1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5</a:t>
            </a:r>
            <a:endParaRPr lang="en-GB" sz="4000" b="1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716CF0F-BAE8-85E0-CDD1-30F88DFAB8B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9354" y="4415895"/>
            <a:ext cx="1039678" cy="994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CB8B2C3-24AB-1D74-5D76-76708A09C72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92266" y="3616098"/>
            <a:ext cx="1366682" cy="8987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B95C21-662B-CE45-3C3C-222C1B59CB3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4536" y="2072658"/>
            <a:ext cx="1366682" cy="89877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1528B1-D03A-CE94-AD18-15FD1C5FA9E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010752" y="4646346"/>
            <a:ext cx="745571" cy="1252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72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7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B70B3683-BBA4-B6F9-3DA9-19E57912B43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1735" y="3724634"/>
            <a:ext cx="904065" cy="250274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30F01FA-6575-85C2-0E8C-C9BD523696C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8713" y="3678679"/>
            <a:ext cx="2856489" cy="241414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6C8E881-B42F-9D88-5F06-637E97DF44C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7189" y="3792213"/>
            <a:ext cx="1525513" cy="2414146"/>
          </a:xfrm>
          <a:prstGeom prst="rect">
            <a:avLst/>
          </a:prstGeom>
        </p:spPr>
      </p:pic>
      <p:grpSp>
        <p:nvGrpSpPr>
          <p:cNvPr id="45" name="Group 44">
            <a:extLst>
              <a:ext uri="{FF2B5EF4-FFF2-40B4-BE49-F238E27FC236}">
                <a16:creationId xmlns:a16="http://schemas.microsoft.com/office/drawing/2014/main" id="{AE1E8701-5EEF-3375-A404-E1E0DE7679AD}"/>
              </a:ext>
            </a:extLst>
          </p:cNvPr>
          <p:cNvGrpSpPr/>
          <p:nvPr/>
        </p:nvGrpSpPr>
        <p:grpSpPr>
          <a:xfrm>
            <a:off x="2199974" y="2721629"/>
            <a:ext cx="841708" cy="805687"/>
            <a:chOff x="919611" y="3155928"/>
            <a:chExt cx="2722418" cy="2605910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A4092C6C-1994-3840-ABDE-6E594EDC7454}"/>
                </a:ext>
              </a:extLst>
            </p:cNvPr>
            <p:cNvSpPr/>
            <p:nvPr/>
          </p:nvSpPr>
          <p:spPr>
            <a:xfrm>
              <a:off x="919611" y="3155928"/>
              <a:ext cx="2605912" cy="2605910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993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D4E3297-7489-448D-E0F6-A1058C4078D9}"/>
                </a:ext>
              </a:extLst>
            </p:cNvPr>
            <p:cNvSpPr txBox="1"/>
            <p:nvPr/>
          </p:nvSpPr>
          <p:spPr>
            <a:xfrm>
              <a:off x="919611" y="3450944"/>
              <a:ext cx="2722418" cy="22895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000" b="1" dirty="0">
                  <a:solidFill>
                    <a:srgbClr val="699329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1</a:t>
              </a:r>
              <a:r>
                <a:rPr lang="en-GB" sz="4000" b="1" dirty="0">
                  <a:solidFill>
                    <a:srgbClr val="699329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2</a:t>
              </a:r>
            </a:p>
          </p:txBody>
        </p:sp>
      </p:grpSp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Diwali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199586" y="5497032"/>
            <a:ext cx="1194415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Nesaf</a:t>
            </a:r>
            <a:endParaRPr lang="en-GB" sz="20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27" name="Reveal Answer 1">
            <a:extLst>
              <a:ext uri="{FF2B5EF4-FFF2-40B4-BE49-F238E27FC236}">
                <a16:creationId xmlns:a16="http://schemas.microsoft.com/office/drawing/2014/main" id="{73C0C390-13BB-80C1-41AE-ECFE3FAC61C2}"/>
              </a:ext>
            </a:extLst>
          </p:cNvPr>
          <p:cNvSpPr txBox="1">
            <a:spLocks/>
          </p:cNvSpPr>
          <p:nvPr/>
        </p:nvSpPr>
        <p:spPr>
          <a:xfrm>
            <a:off x="755651" y="5656625"/>
            <a:ext cx="1756254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16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Dangos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Ateb</a:t>
            </a:r>
            <a:endParaRPr lang="en-GB" sz="16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7105D3C-5A4B-6B8F-1C57-2F569947E77C}"/>
              </a:ext>
            </a:extLst>
          </p:cNvPr>
          <p:cNvSpPr txBox="1">
            <a:spLocks/>
          </p:cNvSpPr>
          <p:nvPr/>
        </p:nvSpPr>
        <p:spPr>
          <a:xfrm>
            <a:off x="763212" y="1911877"/>
            <a:ext cx="2400402" cy="460266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sv-SE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Pa rif sydd ar goll?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B8166DE-1FCA-9D15-C52B-1793A54CB3AD}"/>
              </a:ext>
            </a:extLst>
          </p:cNvPr>
          <p:cNvGrpSpPr/>
          <p:nvPr/>
        </p:nvGrpSpPr>
        <p:grpSpPr>
          <a:xfrm>
            <a:off x="891850" y="2728218"/>
            <a:ext cx="841708" cy="805687"/>
            <a:chOff x="919611" y="3155928"/>
            <a:chExt cx="2722418" cy="2605910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3177D20-0914-C632-F325-8836599F560F}"/>
                </a:ext>
              </a:extLst>
            </p:cNvPr>
            <p:cNvSpPr/>
            <p:nvPr/>
          </p:nvSpPr>
          <p:spPr>
            <a:xfrm>
              <a:off x="919611" y="3155928"/>
              <a:ext cx="2605912" cy="2605910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51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B5548DA-231A-7FCC-A599-FCDA48F001C3}"/>
                </a:ext>
              </a:extLst>
            </p:cNvPr>
            <p:cNvSpPr txBox="1"/>
            <p:nvPr/>
          </p:nvSpPr>
          <p:spPr>
            <a:xfrm>
              <a:off x="919611" y="3450944"/>
              <a:ext cx="2722418" cy="22895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8C368C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9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ECA10991-AC31-F2C3-B5F0-338F649C1FB4}"/>
              </a:ext>
            </a:extLst>
          </p:cNvPr>
          <p:cNvGrpSpPr/>
          <p:nvPr/>
        </p:nvGrpSpPr>
        <p:grpSpPr>
          <a:xfrm>
            <a:off x="3497084" y="2728218"/>
            <a:ext cx="841708" cy="805687"/>
            <a:chOff x="919611" y="3155928"/>
            <a:chExt cx="2722418" cy="2605910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4E0A9FC3-7335-EA52-3476-931EC210131B}"/>
                </a:ext>
              </a:extLst>
            </p:cNvPr>
            <p:cNvSpPr/>
            <p:nvPr/>
          </p:nvSpPr>
          <p:spPr>
            <a:xfrm>
              <a:off x="919611" y="3155928"/>
              <a:ext cx="2605912" cy="2605910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51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835731DF-A1E9-539E-CFE3-F21B4E30E413}"/>
                </a:ext>
              </a:extLst>
            </p:cNvPr>
            <p:cNvSpPr txBox="1"/>
            <p:nvPr/>
          </p:nvSpPr>
          <p:spPr>
            <a:xfrm>
              <a:off x="919611" y="3450944"/>
              <a:ext cx="2722418" cy="22895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8C368C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15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F6BBD062-619E-C69F-7332-B46D645C6E45}"/>
              </a:ext>
            </a:extLst>
          </p:cNvPr>
          <p:cNvGrpSpPr/>
          <p:nvPr/>
        </p:nvGrpSpPr>
        <p:grpSpPr>
          <a:xfrm>
            <a:off x="4799701" y="2728218"/>
            <a:ext cx="841708" cy="805687"/>
            <a:chOff x="919611" y="3155928"/>
            <a:chExt cx="2722418" cy="2605910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BBF4D844-25D5-C5A0-1F45-9133814092A0}"/>
                </a:ext>
              </a:extLst>
            </p:cNvPr>
            <p:cNvSpPr/>
            <p:nvPr/>
          </p:nvSpPr>
          <p:spPr>
            <a:xfrm>
              <a:off x="919611" y="3155928"/>
              <a:ext cx="2605912" cy="2605910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51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4247BF81-F9F4-6035-BFB5-F2C56D2C9B61}"/>
                </a:ext>
              </a:extLst>
            </p:cNvPr>
            <p:cNvSpPr txBox="1"/>
            <p:nvPr/>
          </p:nvSpPr>
          <p:spPr>
            <a:xfrm>
              <a:off x="919611" y="3450944"/>
              <a:ext cx="2722418" cy="22895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8C368C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18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28C8CCD5-E6E2-BF68-1084-3D0772358765}"/>
              </a:ext>
            </a:extLst>
          </p:cNvPr>
          <p:cNvGrpSpPr/>
          <p:nvPr/>
        </p:nvGrpSpPr>
        <p:grpSpPr>
          <a:xfrm>
            <a:off x="6102318" y="2728218"/>
            <a:ext cx="841708" cy="805687"/>
            <a:chOff x="919611" y="3155928"/>
            <a:chExt cx="2722418" cy="2605910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6F5AF3E-A6A7-0F9B-9260-F49F3E679111}"/>
                </a:ext>
              </a:extLst>
            </p:cNvPr>
            <p:cNvSpPr/>
            <p:nvPr/>
          </p:nvSpPr>
          <p:spPr>
            <a:xfrm>
              <a:off x="919611" y="3155928"/>
              <a:ext cx="2605912" cy="2605910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51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72683D9A-C817-8569-FA34-881EA171D5A8}"/>
                </a:ext>
              </a:extLst>
            </p:cNvPr>
            <p:cNvSpPr txBox="1"/>
            <p:nvPr/>
          </p:nvSpPr>
          <p:spPr>
            <a:xfrm>
              <a:off x="919611" y="3450944"/>
              <a:ext cx="2722418" cy="22895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8C368C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21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5ACF1A64-EA8F-CB2E-9684-1948332939CA}"/>
              </a:ext>
            </a:extLst>
          </p:cNvPr>
          <p:cNvGrpSpPr/>
          <p:nvPr/>
        </p:nvGrpSpPr>
        <p:grpSpPr>
          <a:xfrm>
            <a:off x="7404934" y="2728218"/>
            <a:ext cx="841708" cy="805687"/>
            <a:chOff x="919611" y="3155928"/>
            <a:chExt cx="2722418" cy="2605910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F18A413A-C9DE-F787-9E2B-43FA167D16A9}"/>
                </a:ext>
              </a:extLst>
            </p:cNvPr>
            <p:cNvSpPr/>
            <p:nvPr/>
          </p:nvSpPr>
          <p:spPr>
            <a:xfrm>
              <a:off x="919611" y="3155928"/>
              <a:ext cx="2605912" cy="2605910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51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56ADC704-54CF-965D-30BF-544DA27A4B8A}"/>
                </a:ext>
              </a:extLst>
            </p:cNvPr>
            <p:cNvSpPr txBox="1"/>
            <p:nvPr/>
          </p:nvSpPr>
          <p:spPr>
            <a:xfrm>
              <a:off x="919611" y="3450944"/>
              <a:ext cx="2722418" cy="22895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8C368C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24</a:t>
              </a: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050F7C79-36B9-680D-E4ED-FE53B56DB267}"/>
              </a:ext>
            </a:extLst>
          </p:cNvPr>
          <p:cNvGrpSpPr/>
          <p:nvPr/>
        </p:nvGrpSpPr>
        <p:grpSpPr>
          <a:xfrm>
            <a:off x="2192337" y="2717708"/>
            <a:ext cx="841708" cy="805687"/>
            <a:chOff x="2184514" y="2728218"/>
            <a:chExt cx="841708" cy="805687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B385491-97AD-1D83-3891-6484B09B84F1}"/>
                </a:ext>
              </a:extLst>
            </p:cNvPr>
            <p:cNvSpPr/>
            <p:nvPr/>
          </p:nvSpPr>
          <p:spPr>
            <a:xfrm>
              <a:off x="2194467" y="2728218"/>
              <a:ext cx="805687" cy="805687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70F96A7A-6B14-6894-7073-EEBFB31AD8B5}"/>
                </a:ext>
              </a:extLst>
            </p:cNvPr>
            <p:cNvSpPr txBox="1"/>
            <p:nvPr/>
          </p:nvSpPr>
          <p:spPr>
            <a:xfrm>
              <a:off x="2184514" y="2799663"/>
              <a:ext cx="841708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F9B000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?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B256A79F-A9AA-185F-835E-975DADC84F4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5002" y="3640382"/>
            <a:ext cx="2593996" cy="228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30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7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roup 61">
            <a:extLst>
              <a:ext uri="{FF2B5EF4-FFF2-40B4-BE49-F238E27FC236}">
                <a16:creationId xmlns:a16="http://schemas.microsoft.com/office/drawing/2014/main" id="{9F36883D-8D49-42BA-78A9-102F70BF96BE}"/>
              </a:ext>
            </a:extLst>
          </p:cNvPr>
          <p:cNvGrpSpPr/>
          <p:nvPr/>
        </p:nvGrpSpPr>
        <p:grpSpPr>
          <a:xfrm>
            <a:off x="1344706" y="3668358"/>
            <a:ext cx="6454588" cy="1232151"/>
            <a:chOff x="1344706" y="3668358"/>
            <a:chExt cx="6454588" cy="1232151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BFF9D5F9-43D2-32B2-9893-A9113C3FDC3F}"/>
                </a:ext>
              </a:extLst>
            </p:cNvPr>
            <p:cNvCxnSpPr/>
            <p:nvPr/>
          </p:nvCxnSpPr>
          <p:spPr>
            <a:xfrm>
              <a:off x="2657139" y="4038653"/>
              <a:ext cx="0" cy="861856"/>
            </a:xfrm>
            <a:prstGeom prst="line">
              <a:avLst/>
            </a:prstGeom>
            <a:ln w="76200">
              <a:solidFill>
                <a:srgbClr val="651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C724B4D7-80B9-A05F-96E2-960C98BA10F7}"/>
                </a:ext>
              </a:extLst>
            </p:cNvPr>
            <p:cNvCxnSpPr/>
            <p:nvPr/>
          </p:nvCxnSpPr>
          <p:spPr>
            <a:xfrm>
              <a:off x="3939092" y="4027895"/>
              <a:ext cx="0" cy="861856"/>
            </a:xfrm>
            <a:prstGeom prst="line">
              <a:avLst/>
            </a:prstGeom>
            <a:ln w="76200">
              <a:solidFill>
                <a:srgbClr val="651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EE94FE4C-8100-6339-790E-BDB5E48E5B8F}"/>
                </a:ext>
              </a:extLst>
            </p:cNvPr>
            <p:cNvCxnSpPr/>
            <p:nvPr/>
          </p:nvCxnSpPr>
          <p:spPr>
            <a:xfrm>
              <a:off x="5221045" y="4033370"/>
              <a:ext cx="0" cy="861856"/>
            </a:xfrm>
            <a:prstGeom prst="line">
              <a:avLst/>
            </a:prstGeom>
            <a:ln w="76200">
              <a:solidFill>
                <a:srgbClr val="651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490C8E6E-3C27-3AD5-FD11-0294F893FC55}"/>
                </a:ext>
              </a:extLst>
            </p:cNvPr>
            <p:cNvCxnSpPr/>
            <p:nvPr/>
          </p:nvCxnSpPr>
          <p:spPr>
            <a:xfrm>
              <a:off x="6546028" y="4038653"/>
              <a:ext cx="0" cy="861856"/>
            </a:xfrm>
            <a:prstGeom prst="line">
              <a:avLst/>
            </a:prstGeom>
            <a:ln w="76200">
              <a:solidFill>
                <a:srgbClr val="651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8400080A-6E1A-7013-EBD5-3F72F1D3A26C}"/>
                </a:ext>
              </a:extLst>
            </p:cNvPr>
            <p:cNvSpPr/>
            <p:nvPr/>
          </p:nvSpPr>
          <p:spPr>
            <a:xfrm>
              <a:off x="1344706" y="3668358"/>
              <a:ext cx="6454588" cy="1232151"/>
            </a:xfrm>
            <a:prstGeom prst="roundRect">
              <a:avLst/>
            </a:prstGeom>
            <a:noFill/>
            <a:ln w="76200">
              <a:solidFill>
                <a:srgbClr val="651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6" name="Rectangle 55">
            <a:extLst>
              <a:ext uri="{FF2B5EF4-FFF2-40B4-BE49-F238E27FC236}">
                <a16:creationId xmlns:a16="http://schemas.microsoft.com/office/drawing/2014/main" id="{5A5D85F4-AE04-1064-0AD5-0BACB384629C}"/>
              </a:ext>
            </a:extLst>
          </p:cNvPr>
          <p:cNvSpPr/>
          <p:nvPr/>
        </p:nvSpPr>
        <p:spPr>
          <a:xfrm>
            <a:off x="656216" y="3320009"/>
            <a:ext cx="7632700" cy="8633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E984EC3F-664F-A973-231D-DEF4CEE9300E}"/>
              </a:ext>
            </a:extLst>
          </p:cNvPr>
          <p:cNvGrpSpPr/>
          <p:nvPr/>
        </p:nvGrpSpPr>
        <p:grpSpPr>
          <a:xfrm>
            <a:off x="838060" y="3137009"/>
            <a:ext cx="1046302" cy="1046302"/>
            <a:chOff x="838060" y="3137009"/>
            <a:chExt cx="1046302" cy="1046302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A4092C6C-1994-3840-ABDE-6E594EDC7454}"/>
                </a:ext>
              </a:extLst>
            </p:cNvPr>
            <p:cNvSpPr/>
            <p:nvPr/>
          </p:nvSpPr>
          <p:spPr>
            <a:xfrm>
              <a:off x="838060" y="3137009"/>
              <a:ext cx="1046302" cy="1046302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993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D4E3297-7489-448D-E0F6-A1058C4078D9}"/>
                </a:ext>
              </a:extLst>
            </p:cNvPr>
            <p:cNvSpPr txBox="1"/>
            <p:nvPr/>
          </p:nvSpPr>
          <p:spPr>
            <a:xfrm>
              <a:off x="848818" y="3330767"/>
              <a:ext cx="1011459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699329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45</a:t>
              </a: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602844A6-6AF2-7713-B165-08777DD3F11D}"/>
              </a:ext>
            </a:extLst>
          </p:cNvPr>
          <p:cNvGrpSpPr/>
          <p:nvPr/>
        </p:nvGrpSpPr>
        <p:grpSpPr>
          <a:xfrm>
            <a:off x="4705930" y="3137009"/>
            <a:ext cx="1046302" cy="1046302"/>
            <a:chOff x="4705930" y="3137009"/>
            <a:chExt cx="1046302" cy="1046302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A2EC89FB-FB47-A2A8-67B6-2121E387404A}"/>
                </a:ext>
              </a:extLst>
            </p:cNvPr>
            <p:cNvSpPr/>
            <p:nvPr/>
          </p:nvSpPr>
          <p:spPr>
            <a:xfrm>
              <a:off x="4705930" y="3137009"/>
              <a:ext cx="1046302" cy="1046302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993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6951F3BF-B4C3-07B2-C988-31833EB04DE7}"/>
                </a:ext>
              </a:extLst>
            </p:cNvPr>
            <p:cNvSpPr txBox="1"/>
            <p:nvPr/>
          </p:nvSpPr>
          <p:spPr>
            <a:xfrm>
              <a:off x="4705930" y="3330767"/>
              <a:ext cx="1038595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699329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75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B488B13F-61F4-F3D2-A573-A357C4D25A15}"/>
              </a:ext>
            </a:extLst>
          </p:cNvPr>
          <p:cNvGrpSpPr/>
          <p:nvPr/>
        </p:nvGrpSpPr>
        <p:grpSpPr>
          <a:xfrm>
            <a:off x="5995220" y="3142104"/>
            <a:ext cx="1088215" cy="1046302"/>
            <a:chOff x="5995220" y="3142104"/>
            <a:chExt cx="1088215" cy="1046302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85E8F53A-7019-D07B-A984-46DA012B873C}"/>
                </a:ext>
              </a:extLst>
            </p:cNvPr>
            <p:cNvSpPr/>
            <p:nvPr/>
          </p:nvSpPr>
          <p:spPr>
            <a:xfrm>
              <a:off x="6037133" y="3142104"/>
              <a:ext cx="1046302" cy="1046302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993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539CD12-6A03-9BB4-BD30-2CC4824663FE}"/>
                </a:ext>
              </a:extLst>
            </p:cNvPr>
            <p:cNvSpPr txBox="1"/>
            <p:nvPr/>
          </p:nvSpPr>
          <p:spPr>
            <a:xfrm>
              <a:off x="5995220" y="3335862"/>
              <a:ext cx="1088215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699329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85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B752D5F7-D74D-3572-440B-C58E1DBD2A9F}"/>
              </a:ext>
            </a:extLst>
          </p:cNvPr>
          <p:cNvGrpSpPr/>
          <p:nvPr/>
        </p:nvGrpSpPr>
        <p:grpSpPr>
          <a:xfrm>
            <a:off x="6037770" y="3142104"/>
            <a:ext cx="1046302" cy="1046302"/>
            <a:chOff x="6037770" y="3137009"/>
            <a:chExt cx="1046302" cy="1046302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6F5AF3E-A6A7-0F9B-9260-F49F3E679111}"/>
                </a:ext>
              </a:extLst>
            </p:cNvPr>
            <p:cNvSpPr/>
            <p:nvPr/>
          </p:nvSpPr>
          <p:spPr>
            <a:xfrm>
              <a:off x="6037770" y="3137009"/>
              <a:ext cx="1046302" cy="1046302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51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72683D9A-C817-8569-FA34-881EA171D5A8}"/>
                </a:ext>
              </a:extLst>
            </p:cNvPr>
            <p:cNvSpPr txBox="1"/>
            <p:nvPr/>
          </p:nvSpPr>
          <p:spPr>
            <a:xfrm>
              <a:off x="6037770" y="3320009"/>
              <a:ext cx="1034189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8C368C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?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929E055-0D3C-1D39-8DFF-4778B5333227}"/>
              </a:ext>
            </a:extLst>
          </p:cNvPr>
          <p:cNvGrpSpPr/>
          <p:nvPr/>
        </p:nvGrpSpPr>
        <p:grpSpPr>
          <a:xfrm>
            <a:off x="4713637" y="3137009"/>
            <a:ext cx="1046302" cy="1046302"/>
            <a:chOff x="4713637" y="3137009"/>
            <a:chExt cx="1046302" cy="1046302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BBF4D844-25D5-C5A0-1F45-9133814092A0}"/>
                </a:ext>
              </a:extLst>
            </p:cNvPr>
            <p:cNvSpPr/>
            <p:nvPr/>
          </p:nvSpPr>
          <p:spPr>
            <a:xfrm>
              <a:off x="4713637" y="3137009"/>
              <a:ext cx="1046302" cy="1046302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51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4247BF81-F9F4-6035-BFB5-F2C56D2C9B61}"/>
                </a:ext>
              </a:extLst>
            </p:cNvPr>
            <p:cNvSpPr txBox="1"/>
            <p:nvPr/>
          </p:nvSpPr>
          <p:spPr>
            <a:xfrm>
              <a:off x="4713637" y="3320009"/>
              <a:ext cx="1038595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8C368C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?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3EBE9F6-AE3A-5F35-28E6-BA6ECAD10BFF}"/>
              </a:ext>
            </a:extLst>
          </p:cNvPr>
          <p:cNvGrpSpPr/>
          <p:nvPr/>
        </p:nvGrpSpPr>
        <p:grpSpPr>
          <a:xfrm>
            <a:off x="838060" y="3137009"/>
            <a:ext cx="1046302" cy="1046302"/>
            <a:chOff x="838060" y="3137009"/>
            <a:chExt cx="1046302" cy="1046302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3177D20-0914-C632-F325-8836599F560F}"/>
                </a:ext>
              </a:extLst>
            </p:cNvPr>
            <p:cNvSpPr/>
            <p:nvPr/>
          </p:nvSpPr>
          <p:spPr>
            <a:xfrm>
              <a:off x="838060" y="3137009"/>
              <a:ext cx="1046302" cy="1046302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651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B5548DA-231A-7FCC-A599-FCDA48F001C3}"/>
                </a:ext>
              </a:extLst>
            </p:cNvPr>
            <p:cNvSpPr txBox="1"/>
            <p:nvPr/>
          </p:nvSpPr>
          <p:spPr>
            <a:xfrm>
              <a:off x="838060" y="3320009"/>
              <a:ext cx="1011459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8C368C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?</a:t>
              </a:r>
            </a:p>
          </p:txBody>
        </p:sp>
      </p:grpSp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Gwerth</a:t>
            </a:r>
            <a:r>
              <a:rPr lang="en-GB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Lle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10097" y="5495966"/>
            <a:ext cx="1178253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Nesaf</a:t>
            </a:r>
            <a:endParaRPr lang="en-GB" sz="20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27" name="Reveal Answer 1">
            <a:extLst>
              <a:ext uri="{FF2B5EF4-FFF2-40B4-BE49-F238E27FC236}">
                <a16:creationId xmlns:a16="http://schemas.microsoft.com/office/drawing/2014/main" id="{73C0C390-13BB-80C1-41AE-ECFE3FAC61C2}"/>
              </a:ext>
            </a:extLst>
          </p:cNvPr>
          <p:cNvSpPr txBox="1">
            <a:spLocks/>
          </p:cNvSpPr>
          <p:nvPr/>
        </p:nvSpPr>
        <p:spPr>
          <a:xfrm>
            <a:off x="760367" y="5655559"/>
            <a:ext cx="1993343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16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Dangos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Atebion</a:t>
            </a:r>
            <a:endParaRPr lang="en-GB" sz="16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7105D3C-5A4B-6B8F-1C57-2F569947E77C}"/>
              </a:ext>
            </a:extLst>
          </p:cNvPr>
          <p:cNvSpPr txBox="1">
            <a:spLocks/>
          </p:cNvSpPr>
          <p:nvPr/>
        </p:nvSpPr>
        <p:spPr>
          <a:xfrm>
            <a:off x="2282779" y="1959545"/>
            <a:ext cx="4569966" cy="460266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</a:rPr>
              <a:t>Pa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</a:rPr>
              <a:t>rifau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</a:rPr>
              <a:t>sydd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</a:rPr>
              <a:t>wedi'u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</a:rPr>
              <a:t>cuddio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</a:rPr>
              <a:t>ar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</a:rPr>
              <a:t> y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</a:rPr>
              <a:t>llinell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</a:rPr>
              <a:t>rif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</a:rPr>
              <a:t>?</a:t>
            </a:r>
            <a:endParaRPr lang="en-GB" sz="17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F6FCDC67-2953-EF59-A00C-88CF387A034A}"/>
              </a:ext>
            </a:extLst>
          </p:cNvPr>
          <p:cNvGrpSpPr/>
          <p:nvPr/>
        </p:nvGrpSpPr>
        <p:grpSpPr>
          <a:xfrm>
            <a:off x="3416640" y="3137009"/>
            <a:ext cx="1093080" cy="1046302"/>
            <a:chOff x="3416640" y="3137009"/>
            <a:chExt cx="1093080" cy="1046302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4E0A9FC3-7335-EA52-3476-931EC210131B}"/>
                </a:ext>
              </a:extLst>
            </p:cNvPr>
            <p:cNvSpPr/>
            <p:nvPr/>
          </p:nvSpPr>
          <p:spPr>
            <a:xfrm>
              <a:off x="3416640" y="3137009"/>
              <a:ext cx="1046302" cy="1046302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835731DF-A1E9-539E-CFE3-F21B4E30E413}"/>
                </a:ext>
              </a:extLst>
            </p:cNvPr>
            <p:cNvSpPr txBox="1"/>
            <p:nvPr/>
          </p:nvSpPr>
          <p:spPr>
            <a:xfrm>
              <a:off x="3416640" y="3320009"/>
              <a:ext cx="1093080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F9B000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65</a:t>
              </a: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55A6BBFF-7B67-04C5-F7EA-0D7854C9C74D}"/>
              </a:ext>
            </a:extLst>
          </p:cNvPr>
          <p:cNvGrpSpPr/>
          <p:nvPr/>
        </p:nvGrpSpPr>
        <p:grpSpPr>
          <a:xfrm>
            <a:off x="7284512" y="3137009"/>
            <a:ext cx="1093080" cy="1046302"/>
            <a:chOff x="7284512" y="3137009"/>
            <a:chExt cx="1093080" cy="1046302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F18A413A-C9DE-F787-9E2B-43FA167D16A9}"/>
                </a:ext>
              </a:extLst>
            </p:cNvPr>
            <p:cNvSpPr/>
            <p:nvPr/>
          </p:nvSpPr>
          <p:spPr>
            <a:xfrm>
              <a:off x="7284512" y="3137009"/>
              <a:ext cx="1046302" cy="1046302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56ADC704-54CF-965D-30BF-544DA27A4B8A}"/>
                </a:ext>
              </a:extLst>
            </p:cNvPr>
            <p:cNvSpPr txBox="1"/>
            <p:nvPr/>
          </p:nvSpPr>
          <p:spPr>
            <a:xfrm>
              <a:off x="7284512" y="3320009"/>
              <a:ext cx="1093080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F9B000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95</a:t>
              </a:r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6EAF7523-1D1E-3775-4280-BFDF787A4EDE}"/>
              </a:ext>
            </a:extLst>
          </p:cNvPr>
          <p:cNvGrpSpPr/>
          <p:nvPr/>
        </p:nvGrpSpPr>
        <p:grpSpPr>
          <a:xfrm>
            <a:off x="2127350" y="3137009"/>
            <a:ext cx="1093080" cy="1046302"/>
            <a:chOff x="2127350" y="3137009"/>
            <a:chExt cx="1093080" cy="1046302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B385491-97AD-1D83-3891-6484B09B84F1}"/>
                </a:ext>
              </a:extLst>
            </p:cNvPr>
            <p:cNvSpPr/>
            <p:nvPr/>
          </p:nvSpPr>
          <p:spPr>
            <a:xfrm>
              <a:off x="2152132" y="3137009"/>
              <a:ext cx="1046302" cy="1046302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06A0F1B-1902-F165-420E-FBD43E578C64}"/>
                </a:ext>
              </a:extLst>
            </p:cNvPr>
            <p:cNvSpPr txBox="1"/>
            <p:nvPr/>
          </p:nvSpPr>
          <p:spPr>
            <a:xfrm>
              <a:off x="2127350" y="3320009"/>
              <a:ext cx="1093080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1" dirty="0">
                  <a:solidFill>
                    <a:srgbClr val="F9B000"/>
                  </a:solidFill>
                  <a:latin typeface="Twinkl" panose="02000000000000000000" pitchFamily="2" charset="0"/>
                  <a:ea typeface="Arial"/>
                  <a:cs typeface="Arial"/>
                  <a:sym typeface="Arial"/>
                </a:rPr>
                <a:t>55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6063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7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E14C5AF-316A-0347-7295-A2EAB55FDDD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8312" y="3121543"/>
            <a:ext cx="2997879" cy="29960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71B6057-0B37-B457-AA6E-864B7A36D3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8312" y="3121543"/>
            <a:ext cx="2997879" cy="2996005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Mis Hanes </a:t>
            </a: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Pobl</a:t>
            </a:r>
            <a:r>
              <a:rPr lang="en-GB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Dduon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10097" y="5491018"/>
            <a:ext cx="1178253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Nesaf</a:t>
            </a:r>
            <a:endParaRPr lang="en-GB" sz="20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27" name="Reveal Answer 1">
            <a:extLst>
              <a:ext uri="{FF2B5EF4-FFF2-40B4-BE49-F238E27FC236}">
                <a16:creationId xmlns:a16="http://schemas.microsoft.com/office/drawing/2014/main" id="{73C0C390-13BB-80C1-41AE-ECFE3FAC61C2}"/>
              </a:ext>
            </a:extLst>
          </p:cNvPr>
          <p:cNvSpPr txBox="1">
            <a:spLocks/>
          </p:cNvSpPr>
          <p:nvPr/>
        </p:nvSpPr>
        <p:spPr>
          <a:xfrm>
            <a:off x="773316" y="5660762"/>
            <a:ext cx="1707125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16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Dangos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Ateb</a:t>
            </a:r>
            <a:endParaRPr lang="en-GB" sz="16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7105D3C-5A4B-6B8F-1C57-2F569947E77C}"/>
              </a:ext>
            </a:extLst>
          </p:cNvPr>
          <p:cNvSpPr txBox="1">
            <a:spLocks/>
          </p:cNvSpPr>
          <p:nvPr/>
        </p:nvSpPr>
        <p:spPr>
          <a:xfrm>
            <a:off x="747174" y="1911717"/>
            <a:ext cx="7641176" cy="994306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Mae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dosbarth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yn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cynnal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gwasanaeth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i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drafod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Mis Hanes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Pobl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Dduon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. </a:t>
            </a:r>
            <a:b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</a:b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Mae’r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gwasanaeth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yn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</a:rPr>
              <a:t>dechrau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mewn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20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munud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. </a:t>
            </a:r>
          </a:p>
          <a:p>
            <a:pPr lvl="0"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Faint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o’r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gloch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fydd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hi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mewn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20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munud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?</a:t>
            </a:r>
            <a:endParaRPr lang="en-GB" sz="1800" dirty="0">
              <a:latin typeface="Twinkl" panose="02000000000000000000" pitchFamily="2" charset="0"/>
            </a:endParaRPr>
          </a:p>
        </p:txBody>
      </p:sp>
      <p:sp>
        <p:nvSpPr>
          <p:cNvPr id="25" name="Google Shape;139;p8">
            <a:extLst>
              <a:ext uri="{FF2B5EF4-FFF2-40B4-BE49-F238E27FC236}">
                <a16:creationId xmlns:a16="http://schemas.microsoft.com/office/drawing/2014/main" id="{3C51BAF1-2A4A-98DB-7CD9-81CBE7A6A2F3}"/>
              </a:ext>
            </a:extLst>
          </p:cNvPr>
          <p:cNvSpPr txBox="1"/>
          <p:nvPr/>
        </p:nvSpPr>
        <p:spPr>
          <a:xfrm>
            <a:off x="6189134" y="3744964"/>
            <a:ext cx="2199216" cy="112366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de-DE" sz="2000" b="1" dirty="0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3:05 neu </a:t>
            </a:r>
          </a:p>
          <a:p>
            <a:pPr lvl="0" algn="ctr"/>
            <a:r>
              <a:rPr lang="de-DE" sz="2000" b="1" dirty="0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pum munud wedi tri</a:t>
            </a:r>
            <a:endParaRPr lang="de-DE" sz="2000" dirty="0">
              <a:solidFill>
                <a:srgbClr val="699329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040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7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68">
            <a:extLst>
              <a:ext uri="{FF2B5EF4-FFF2-40B4-BE49-F238E27FC236}">
                <a16:creationId xmlns:a16="http://schemas.microsoft.com/office/drawing/2014/main" id="{3624D659-9D7B-4D5A-1865-B61BBB4C8ED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881352"/>
            <a:ext cx="7643210" cy="4174641"/>
          </a:xfrm>
          <a:prstGeom prst="roundRect">
            <a:avLst>
              <a:gd name="adj" fmla="val 7598"/>
            </a:avLst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2F35259F-0A8B-0FD0-8483-3E5358A43D5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8000" y="2681143"/>
            <a:ext cx="4238526" cy="3365401"/>
          </a:xfrm>
          <a:prstGeom prst="roundRect">
            <a:avLst>
              <a:gd name="adj" fmla="val 5112"/>
            </a:avLst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sz="35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Mis Hanes </a:t>
            </a:r>
            <a:r>
              <a:rPr lang="en-GB" sz="35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Pobl</a:t>
            </a:r>
            <a:r>
              <a:rPr lang="en-GB" sz="35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5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Dduon</a:t>
            </a:r>
            <a:endParaRPr lang="en-GB" sz="3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020910" y="5318787"/>
            <a:ext cx="1178253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</a:t>
            </a: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</a:rPr>
              <a:t>saf</a:t>
            </a:r>
            <a:endParaRPr lang="en-GB" sz="2000" dirty="0">
              <a:latin typeface="Twinkl" panose="02000000000000000000" pitchFamily="2" charset="0"/>
            </a:endParaRPr>
          </a:p>
        </p:txBody>
      </p:sp>
      <p:sp>
        <p:nvSpPr>
          <p:cNvPr id="27" name="Reveal Answer 1">
            <a:extLst>
              <a:ext uri="{FF2B5EF4-FFF2-40B4-BE49-F238E27FC236}">
                <a16:creationId xmlns:a16="http://schemas.microsoft.com/office/drawing/2014/main" id="{73C0C390-13BB-80C1-41AE-ECFE3FAC61C2}"/>
              </a:ext>
            </a:extLst>
          </p:cNvPr>
          <p:cNvSpPr txBox="1">
            <a:spLocks/>
          </p:cNvSpPr>
          <p:nvPr/>
        </p:nvSpPr>
        <p:spPr>
          <a:xfrm>
            <a:off x="944837" y="5478380"/>
            <a:ext cx="198754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16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Dangos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Atebion</a:t>
            </a:r>
            <a:endParaRPr lang="en-GB" sz="16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7105D3C-5A4B-6B8F-1C57-2F569947E77C}"/>
              </a:ext>
            </a:extLst>
          </p:cNvPr>
          <p:cNvSpPr txBox="1">
            <a:spLocks/>
          </p:cNvSpPr>
          <p:nvPr/>
        </p:nvSpPr>
        <p:spPr>
          <a:xfrm>
            <a:off x="936360" y="2054756"/>
            <a:ext cx="4266261" cy="626388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</a:rPr>
              <a:t>Mae Serena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</a:rPr>
              <a:t>wedi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</a:rPr>
              <a:t>ennill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</a:rPr>
              <a:t> 23 o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</a:rPr>
              <a:t>deitlau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</a:rPr>
              <a:t> Grand </a:t>
            </a:r>
            <a:br>
              <a:rPr lang="en-GB" sz="1600" dirty="0">
                <a:solidFill>
                  <a:schemeClr val="lt1"/>
                </a:solidFill>
                <a:latin typeface="Twinkl" panose="02000000000000000000" pitchFamily="2" charset="0"/>
              </a:rPr>
            </a:b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</a:rPr>
              <a:t>Slam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</a:rPr>
              <a:t>anhygoel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</a:rPr>
              <a:t>! Ai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</a:rPr>
              <a:t>odrif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</a:rPr>
              <a:t> neu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</a:rPr>
              <a:t>eilrif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</a:rPr>
              <a:t>yw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</a:rPr>
              <a:t> 23?</a:t>
            </a:r>
          </a:p>
        </p:txBody>
      </p:sp>
      <p:sp>
        <p:nvSpPr>
          <p:cNvPr id="68" name="Title 1">
            <a:extLst>
              <a:ext uri="{FF2B5EF4-FFF2-40B4-BE49-F238E27FC236}">
                <a16:creationId xmlns:a16="http://schemas.microsoft.com/office/drawing/2014/main" id="{7CB3465F-67EF-532B-FBA0-4BFD24E476EE}"/>
              </a:ext>
            </a:extLst>
          </p:cNvPr>
          <p:cNvSpPr txBox="1">
            <a:spLocks/>
          </p:cNvSpPr>
          <p:nvPr/>
        </p:nvSpPr>
        <p:spPr>
          <a:xfrm>
            <a:off x="944837" y="3837210"/>
            <a:ext cx="3059604" cy="707886"/>
          </a:xfrm>
          <a:prstGeom prst="roundRect">
            <a:avLst>
              <a:gd name="adj" fmla="val 9641"/>
            </a:avLst>
          </a:prstGeom>
          <a:solidFill>
            <a:srgbClr val="CA075B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Allwch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</a:rPr>
              <a:t> chi </a:t>
            </a: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enwi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odrifau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br>
              <a:rPr lang="en-GB" sz="2000" dirty="0">
                <a:solidFill>
                  <a:schemeClr val="bg1"/>
                </a:solidFill>
                <a:latin typeface="Twinkl" panose="02000000000000000000" pitchFamily="2" charset="0"/>
              </a:rPr>
            </a:b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eraill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rhwng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</a:rPr>
              <a:t> 21 a 41?</a:t>
            </a:r>
          </a:p>
        </p:txBody>
      </p:sp>
      <p:sp>
        <p:nvSpPr>
          <p:cNvPr id="74" name="Title 1">
            <a:extLst>
              <a:ext uri="{FF2B5EF4-FFF2-40B4-BE49-F238E27FC236}">
                <a16:creationId xmlns:a16="http://schemas.microsoft.com/office/drawing/2014/main" id="{4E1F11F2-88E9-4A14-ADDD-9665907E06A5}"/>
              </a:ext>
            </a:extLst>
          </p:cNvPr>
          <p:cNvSpPr txBox="1">
            <a:spLocks/>
          </p:cNvSpPr>
          <p:nvPr/>
        </p:nvSpPr>
        <p:spPr>
          <a:xfrm>
            <a:off x="944836" y="4697059"/>
            <a:ext cx="4699219" cy="526431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2000" dirty="0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21, 23, 25, 27, 29, 31, 33, 35, 37, 39, 41</a:t>
            </a:r>
            <a:endParaRPr lang="en-GB" sz="2000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75" name="Title 1">
            <a:extLst>
              <a:ext uri="{FF2B5EF4-FFF2-40B4-BE49-F238E27FC236}">
                <a16:creationId xmlns:a16="http://schemas.microsoft.com/office/drawing/2014/main" id="{0C63AA7B-1344-DAEA-2147-F86E24C8F8E4}"/>
              </a:ext>
            </a:extLst>
          </p:cNvPr>
          <p:cNvSpPr txBox="1">
            <a:spLocks/>
          </p:cNvSpPr>
          <p:nvPr/>
        </p:nvSpPr>
        <p:spPr>
          <a:xfrm>
            <a:off x="5383331" y="2161173"/>
            <a:ext cx="901855" cy="39809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2000" dirty="0" err="1">
                <a:solidFill>
                  <a:srgbClr val="699329"/>
                </a:solidFill>
                <a:latin typeface="Twinkl" panose="02000000000000000000" pitchFamily="2" charset="0"/>
              </a:rPr>
              <a:t>Odrif</a:t>
            </a:r>
            <a:endParaRPr lang="en-GB" sz="2000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30B903F1-3B10-33D7-4D3C-EE57CC9EB98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848" y="661901"/>
            <a:ext cx="1201868" cy="1190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94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7" grpId="0" animBg="1"/>
      <p:bldP spid="4" grpId="0" animBg="1"/>
      <p:bldP spid="68" grpId="0" animBg="1"/>
      <p:bldP spid="74" grpId="0" animBg="1"/>
      <p:bldP spid="7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Diolchgarwch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10097" y="5497032"/>
            <a:ext cx="1180139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Nesaf</a:t>
            </a:r>
            <a:endParaRPr lang="en-GB" sz="20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27" name="Reveal Answer 1">
            <a:extLst>
              <a:ext uri="{FF2B5EF4-FFF2-40B4-BE49-F238E27FC236}">
                <a16:creationId xmlns:a16="http://schemas.microsoft.com/office/drawing/2014/main" id="{73C0C390-13BB-80C1-41AE-ECFE3FAC61C2}"/>
              </a:ext>
            </a:extLst>
          </p:cNvPr>
          <p:cNvSpPr txBox="1">
            <a:spLocks/>
          </p:cNvSpPr>
          <p:nvPr/>
        </p:nvSpPr>
        <p:spPr>
          <a:xfrm>
            <a:off x="755651" y="5656625"/>
            <a:ext cx="1728124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16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Dangos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Ateb</a:t>
            </a:r>
            <a:endParaRPr lang="en-GB" sz="16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7105D3C-5A4B-6B8F-1C57-2F569947E77C}"/>
              </a:ext>
            </a:extLst>
          </p:cNvPr>
          <p:cNvSpPr txBox="1">
            <a:spLocks/>
          </p:cNvSpPr>
          <p:nvPr/>
        </p:nvSpPr>
        <p:spPr>
          <a:xfrm>
            <a:off x="2648663" y="1911573"/>
            <a:ext cx="3838198" cy="460266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Pa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ffracsiwn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o’r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afalau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sy’n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goch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?</a:t>
            </a:r>
          </a:p>
        </p:txBody>
      </p:sp>
      <p:sp>
        <p:nvSpPr>
          <p:cNvPr id="25" name="Google Shape;139;p8">
            <a:extLst>
              <a:ext uri="{FF2B5EF4-FFF2-40B4-BE49-F238E27FC236}">
                <a16:creationId xmlns:a16="http://schemas.microsoft.com/office/drawing/2014/main" id="{3C51BAF1-2A4A-98DB-7CD9-81CBE7A6A2F3}"/>
              </a:ext>
            </a:extLst>
          </p:cNvPr>
          <p:cNvSpPr txBox="1"/>
          <p:nvPr/>
        </p:nvSpPr>
        <p:spPr>
          <a:xfrm>
            <a:off x="4291023" y="5406086"/>
            <a:ext cx="561953" cy="698019"/>
          </a:xfrm>
          <a:prstGeom prst="roundRect">
            <a:avLst/>
          </a:prstGeom>
          <a:solidFill>
            <a:srgbClr val="69932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GB" sz="3500" b="1" dirty="0">
                <a:solidFill>
                  <a:schemeClr val="bg1"/>
                </a:solidFill>
                <a:latin typeface="Twinkl" panose="02000000000000000000" pitchFamily="2" charset="0"/>
                <a:ea typeface="Arial"/>
                <a:cs typeface="Arial"/>
                <a:sym typeface="Arial"/>
                <a:extLst>
                  <a:ext uri="http://customooxmlschemas.google.com/">
                    <go:slidesCustomData xmlns:lc="http://schemas.openxmlformats.org/drawingml/2006/lockedCanvas"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1"/>
                  </a:ext>
                </a:extLst>
              </a:rPr>
              <a:t>¾</a:t>
            </a:r>
            <a:endParaRPr lang="en-GB" sz="3500" dirty="0">
              <a:solidFill>
                <a:schemeClr val="bg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4E79895D-A731-C501-BDDC-D14C18F260BF}"/>
              </a:ext>
            </a:extLst>
          </p:cNvPr>
          <p:cNvGrpSpPr/>
          <p:nvPr/>
        </p:nvGrpSpPr>
        <p:grpSpPr>
          <a:xfrm>
            <a:off x="1017632" y="2537466"/>
            <a:ext cx="7159591" cy="634160"/>
            <a:chOff x="1017632" y="2537466"/>
            <a:chExt cx="7159591" cy="63416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A329B899-8DBA-9302-5ABC-E5B64367EB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7632" y="2537466"/>
              <a:ext cx="561953" cy="63416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2AD787DE-A440-ABAE-F5D9-FF5B040B7A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750703" y="2556584"/>
              <a:ext cx="561953" cy="595923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86C0C565-70CC-3032-EF54-07E181959A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83774" y="2537466"/>
              <a:ext cx="561953" cy="634160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782DB483-D4E6-9D66-3095-0FDE368AE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6845" y="2537466"/>
              <a:ext cx="561953" cy="634160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F86BC457-BB67-A10B-6DAB-5E5F035A07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49916" y="2537466"/>
              <a:ext cx="561953" cy="634160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44659959-931A-9E73-AD32-8DEBF1103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82987" y="2537466"/>
              <a:ext cx="561953" cy="634160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7106C199-2440-5FEA-AC58-3649CAF0FC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16058" y="2537466"/>
              <a:ext cx="561953" cy="634160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782608E7-AD81-E12D-54F2-C6E47E9C16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49129" y="2556584"/>
              <a:ext cx="561953" cy="595923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6A96BE25-DFF6-E62B-12B9-C89E03F7A8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82200" y="2537466"/>
              <a:ext cx="561953" cy="634160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E7AE15C3-BD2F-25B9-D8EB-4299A30F37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15270" y="2556584"/>
              <a:ext cx="561953" cy="595923"/>
            </a:xfrm>
            <a:prstGeom prst="rect">
              <a:avLst/>
            </a:prstGeom>
          </p:spPr>
        </p:pic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41AE6678-E749-6F92-07ED-79CB5E92D3AC}"/>
              </a:ext>
            </a:extLst>
          </p:cNvPr>
          <p:cNvGrpSpPr/>
          <p:nvPr/>
        </p:nvGrpSpPr>
        <p:grpSpPr>
          <a:xfrm>
            <a:off x="1017632" y="3259209"/>
            <a:ext cx="7159591" cy="634160"/>
            <a:chOff x="1017632" y="3259209"/>
            <a:chExt cx="7159591" cy="63416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7CAD2C2-B6A1-10AB-9261-10C7733A2C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7632" y="3259209"/>
              <a:ext cx="561953" cy="63416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BAF7FAFC-5BBB-B19E-E8A5-3FA854E93B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50703" y="3259209"/>
              <a:ext cx="561953" cy="63416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2300AF09-2B5C-2727-450A-8C54AEB61E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83774" y="3259209"/>
              <a:ext cx="561953" cy="634160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CDC36978-2CEE-B273-39DD-EFE124D5FA3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6845" y="3259209"/>
              <a:ext cx="561953" cy="634160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A0ED558B-418F-AFCF-BBEE-9DF74354AD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49916" y="3259209"/>
              <a:ext cx="561953" cy="634160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67B5CEC4-4B8D-E926-981F-0235CC6FA5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82987" y="3278327"/>
              <a:ext cx="561953" cy="595923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975ED9BA-69E9-F796-2A31-3D4A403402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16058" y="3259209"/>
              <a:ext cx="561953" cy="634160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5C42B382-1473-0A26-D954-110D75B0E1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49129" y="3259209"/>
              <a:ext cx="561953" cy="634160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90A1CA21-6824-3D29-EEC8-52B91CA04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82200" y="3259209"/>
              <a:ext cx="561953" cy="634160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80B41F36-082D-23AA-AF19-E0C84C37EB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15270" y="3259209"/>
              <a:ext cx="561953" cy="634160"/>
            </a:xfrm>
            <a:prstGeom prst="rect">
              <a:avLst/>
            </a:prstGeom>
          </p:spPr>
        </p:pic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0DFA8AEA-E18D-11A1-5ABD-C33742A3730D}"/>
              </a:ext>
            </a:extLst>
          </p:cNvPr>
          <p:cNvGrpSpPr/>
          <p:nvPr/>
        </p:nvGrpSpPr>
        <p:grpSpPr>
          <a:xfrm>
            <a:off x="1017632" y="3980952"/>
            <a:ext cx="7159591" cy="634160"/>
            <a:chOff x="1017632" y="3980952"/>
            <a:chExt cx="7159591" cy="63416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8474755-5FEF-2969-42D0-059166C5E1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7632" y="3980952"/>
              <a:ext cx="561953" cy="63416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2908B8D4-D85B-86A1-4754-191EBD6E4FA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50703" y="3980952"/>
              <a:ext cx="561953" cy="634160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083B90D9-779B-20C7-E4B1-E926BF5B5A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483774" y="4000070"/>
              <a:ext cx="561953" cy="595923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92A03906-01AD-8547-BEFE-B85D4F62B2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6845" y="3980952"/>
              <a:ext cx="561953" cy="634160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7EBAF1A0-AC45-D074-1716-9EA0013058B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49916" y="3980952"/>
              <a:ext cx="561953" cy="634160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3691B1AE-2F3B-698A-859C-9A81195290B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82987" y="3980952"/>
              <a:ext cx="561953" cy="634160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E51C5701-3F63-E3D6-AE55-105B23DFED4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16058" y="3980952"/>
              <a:ext cx="561953" cy="634160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8D131F7-A1C3-6C3E-80C0-BD190BE2913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49129" y="4000070"/>
              <a:ext cx="561953" cy="595923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48CD6B4-53B2-936E-DE37-CD945D659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82200" y="3980952"/>
              <a:ext cx="561953" cy="634160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E3BBC275-B95E-5D6A-46B1-C5AA904D6C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15270" y="3980952"/>
              <a:ext cx="561953" cy="634160"/>
            </a:xfrm>
            <a:prstGeom prst="rect">
              <a:avLst/>
            </a:prstGeom>
          </p:spPr>
        </p:pic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D0C70FAA-BABD-9AFB-6D2D-2F1FCE12D682}"/>
              </a:ext>
            </a:extLst>
          </p:cNvPr>
          <p:cNvGrpSpPr/>
          <p:nvPr/>
        </p:nvGrpSpPr>
        <p:grpSpPr>
          <a:xfrm>
            <a:off x="1017632" y="4702696"/>
            <a:ext cx="7159591" cy="634160"/>
            <a:chOff x="1017632" y="4702696"/>
            <a:chExt cx="7159591" cy="63416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82508996-6C65-92A6-733B-032643155E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7632" y="4702696"/>
              <a:ext cx="561953" cy="634160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38446DEB-8759-2953-80C5-5B4133F59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750703" y="4721814"/>
              <a:ext cx="561953" cy="595923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06EFAD3B-8178-0551-A7E9-B37CACB4F6B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83774" y="4702696"/>
              <a:ext cx="561953" cy="634160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CFEC4CEC-352E-EF50-B1D4-56D2E2312F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216845" y="4721814"/>
              <a:ext cx="561953" cy="595923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33CC0F6-CF0F-D0FA-CADA-28BE9B4C642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49916" y="4702696"/>
              <a:ext cx="561953" cy="634160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812437BE-868C-23BB-2A21-20F2B9CFFE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82987" y="4721814"/>
              <a:ext cx="561953" cy="595923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E4F36E26-2171-487A-A183-8D07914FFA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16058" y="4702696"/>
              <a:ext cx="561953" cy="634160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612E5961-35CA-B48B-F20D-8347AB95F6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49129" y="4702696"/>
              <a:ext cx="561953" cy="634160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7A6DD5FF-5D03-149A-AF2F-4ADF6ED27D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82200" y="4702696"/>
              <a:ext cx="561953" cy="634160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54D50366-BDC0-0AFA-362B-B6A38C4A38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15270" y="4721814"/>
              <a:ext cx="561953" cy="5959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0171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7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AA9A932-04ED-DA89-E4F7-23C257FCD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Diolchgarwch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163284" y="5502014"/>
            <a:ext cx="1225066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Nesaf</a:t>
            </a:r>
            <a:endParaRPr lang="en-GB" sz="20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27" name="Reveal Answer 1">
            <a:extLst>
              <a:ext uri="{FF2B5EF4-FFF2-40B4-BE49-F238E27FC236}">
                <a16:creationId xmlns:a16="http://schemas.microsoft.com/office/drawing/2014/main" id="{73C0C390-13BB-80C1-41AE-ECFE3FAC61C2}"/>
              </a:ext>
            </a:extLst>
          </p:cNvPr>
          <p:cNvSpPr txBox="1">
            <a:spLocks/>
          </p:cNvSpPr>
          <p:nvPr/>
        </p:nvSpPr>
        <p:spPr>
          <a:xfrm>
            <a:off x="755651" y="5661607"/>
            <a:ext cx="1756322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16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Dangos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Ateb</a:t>
            </a:r>
            <a:endParaRPr lang="en-GB" sz="16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7105D3C-5A4B-6B8F-1C57-2F569947E77C}"/>
              </a:ext>
            </a:extLst>
          </p:cNvPr>
          <p:cNvSpPr txBox="1">
            <a:spLocks/>
          </p:cNvSpPr>
          <p:nvPr/>
        </p:nvSpPr>
        <p:spPr>
          <a:xfrm>
            <a:off x="2009510" y="1964123"/>
            <a:ext cx="5116504" cy="460266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Rhowch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y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rhifau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mewn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trefn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o’r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lleiaf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i’r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7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mwyaf</a:t>
            </a:r>
            <a:r>
              <a:rPr lang="en-GB" sz="17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.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E21783BB-5178-25ED-1F3A-088A6214A73B}"/>
              </a:ext>
            </a:extLst>
          </p:cNvPr>
          <p:cNvGrpSpPr/>
          <p:nvPr/>
        </p:nvGrpSpPr>
        <p:grpSpPr>
          <a:xfrm>
            <a:off x="696560" y="3018058"/>
            <a:ext cx="1225066" cy="1079363"/>
            <a:chOff x="696560" y="3018058"/>
            <a:chExt cx="1225066" cy="1079363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4492F0EB-74AA-80C3-4921-42A8958C37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6560" y="3018058"/>
              <a:ext cx="1225066" cy="1079363"/>
            </a:xfrm>
            <a:prstGeom prst="rect">
              <a:avLst/>
            </a:prstGeom>
          </p:spPr>
        </p:pic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A3E5EE1D-1493-84C3-9949-F9BCA1587D47}"/>
                </a:ext>
              </a:extLst>
            </p:cNvPr>
            <p:cNvGrpSpPr/>
            <p:nvPr/>
          </p:nvGrpSpPr>
          <p:grpSpPr>
            <a:xfrm>
              <a:off x="852471" y="3245393"/>
              <a:ext cx="745880" cy="713960"/>
              <a:chOff x="850019" y="3155928"/>
              <a:chExt cx="2722418" cy="2605910"/>
            </a:xfrm>
          </p:grpSpPr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6175990D-B09B-0F17-28B8-ECFD2E8D23F3}"/>
                  </a:ext>
                </a:extLst>
              </p:cNvPr>
              <p:cNvSpPr/>
              <p:nvPr/>
            </p:nvSpPr>
            <p:spPr>
              <a:xfrm>
                <a:off x="919612" y="3155928"/>
                <a:ext cx="2605912" cy="2605910"/>
              </a:xfrm>
              <a:prstGeom prst="ellipse">
                <a:avLst/>
              </a:prstGeom>
              <a:solidFill>
                <a:schemeClr val="bg1"/>
              </a:solidFill>
              <a:ln w="69850">
                <a:solidFill>
                  <a:srgbClr val="651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DE3BD14A-1AA2-B756-1020-8B418CE4E24B}"/>
                  </a:ext>
                </a:extLst>
              </p:cNvPr>
              <p:cNvSpPr txBox="1"/>
              <p:nvPr/>
            </p:nvSpPr>
            <p:spPr>
              <a:xfrm>
                <a:off x="850019" y="3542884"/>
                <a:ext cx="2722418" cy="20220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3000" b="1" dirty="0">
                    <a:solidFill>
                      <a:srgbClr val="8C368C"/>
                    </a:solidFill>
                    <a:latin typeface="Twinkl" panose="02000000000000000000" pitchFamily="2" charset="0"/>
                    <a:ea typeface="Arial"/>
                    <a:cs typeface="Arial"/>
                    <a:sym typeface="Arial"/>
                  </a:rPr>
                  <a:t>92</a:t>
                </a:r>
              </a:p>
            </p:txBody>
          </p:sp>
        </p:grp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B9324405-60A7-4703-9324-A3BDFB779514}"/>
              </a:ext>
            </a:extLst>
          </p:cNvPr>
          <p:cNvGrpSpPr/>
          <p:nvPr/>
        </p:nvGrpSpPr>
        <p:grpSpPr>
          <a:xfrm>
            <a:off x="2031046" y="3018058"/>
            <a:ext cx="1225066" cy="1079363"/>
            <a:chOff x="2031046" y="3018058"/>
            <a:chExt cx="1225066" cy="107936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D428A581-EBE3-1BF1-3D41-313DD8BE7E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31046" y="3018058"/>
              <a:ext cx="1225066" cy="1079363"/>
            </a:xfrm>
            <a:prstGeom prst="rect">
              <a:avLst/>
            </a:prstGeom>
          </p:spPr>
        </p:pic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B566CADD-4F57-9841-4BF1-ED82F8F98852}"/>
                </a:ext>
              </a:extLst>
            </p:cNvPr>
            <p:cNvGrpSpPr/>
            <p:nvPr/>
          </p:nvGrpSpPr>
          <p:grpSpPr>
            <a:xfrm>
              <a:off x="2198400" y="3245393"/>
              <a:ext cx="745880" cy="713960"/>
              <a:chOff x="880345" y="3155928"/>
              <a:chExt cx="2722418" cy="2605910"/>
            </a:xfrm>
          </p:grpSpPr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24114EFE-8E01-A2C6-EF72-5299456B5068}"/>
                  </a:ext>
                </a:extLst>
              </p:cNvPr>
              <p:cNvSpPr/>
              <p:nvPr/>
            </p:nvSpPr>
            <p:spPr>
              <a:xfrm>
                <a:off x="919611" y="3155928"/>
                <a:ext cx="2605912" cy="2605910"/>
              </a:xfrm>
              <a:prstGeom prst="ellipse">
                <a:avLst/>
              </a:prstGeom>
              <a:solidFill>
                <a:schemeClr val="bg1"/>
              </a:solidFill>
              <a:ln w="69850">
                <a:solidFill>
                  <a:srgbClr val="651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D52FEE2D-2A81-71C3-CF10-6184EA597DFB}"/>
                  </a:ext>
                </a:extLst>
              </p:cNvPr>
              <p:cNvSpPr txBox="1"/>
              <p:nvPr/>
            </p:nvSpPr>
            <p:spPr>
              <a:xfrm>
                <a:off x="880345" y="3503621"/>
                <a:ext cx="2722418" cy="20220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3000" b="1" dirty="0">
                    <a:solidFill>
                      <a:srgbClr val="8C368C"/>
                    </a:solidFill>
                    <a:latin typeface="Twinkl" panose="02000000000000000000" pitchFamily="2" charset="0"/>
                    <a:ea typeface="Arial"/>
                    <a:cs typeface="Arial"/>
                    <a:sym typeface="Arial"/>
                  </a:rPr>
                  <a:t>18</a:t>
                </a:r>
              </a:p>
            </p:txBody>
          </p:sp>
        </p:grp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30E1F3DD-A24C-430F-14CC-3579E1178131}"/>
              </a:ext>
            </a:extLst>
          </p:cNvPr>
          <p:cNvGrpSpPr/>
          <p:nvPr/>
        </p:nvGrpSpPr>
        <p:grpSpPr>
          <a:xfrm>
            <a:off x="4700018" y="3018058"/>
            <a:ext cx="1225066" cy="1079363"/>
            <a:chOff x="4700018" y="3018058"/>
            <a:chExt cx="1225066" cy="1079363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646E9DB-DE45-E137-9391-7B3B44D4A2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700018" y="3018058"/>
              <a:ext cx="1225066" cy="1079363"/>
            </a:xfrm>
            <a:prstGeom prst="rect">
              <a:avLst/>
            </a:prstGeom>
          </p:spPr>
        </p:pic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FB2BD49-A190-6549-3821-6AD7D9C0B604}"/>
                </a:ext>
              </a:extLst>
            </p:cNvPr>
            <p:cNvGrpSpPr/>
            <p:nvPr/>
          </p:nvGrpSpPr>
          <p:grpSpPr>
            <a:xfrm>
              <a:off x="4859994" y="3245393"/>
              <a:ext cx="745880" cy="713960"/>
              <a:chOff x="880345" y="3155928"/>
              <a:chExt cx="2722418" cy="2605910"/>
            </a:xfrm>
          </p:grpSpPr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D6CFD833-0C89-7868-CEF2-7482AF5E4A24}"/>
                  </a:ext>
                </a:extLst>
              </p:cNvPr>
              <p:cNvSpPr/>
              <p:nvPr/>
            </p:nvSpPr>
            <p:spPr>
              <a:xfrm>
                <a:off x="919611" y="3155928"/>
                <a:ext cx="2605912" cy="2605910"/>
              </a:xfrm>
              <a:prstGeom prst="ellipse">
                <a:avLst/>
              </a:prstGeom>
              <a:solidFill>
                <a:schemeClr val="bg1"/>
              </a:solidFill>
              <a:ln w="69850">
                <a:solidFill>
                  <a:srgbClr val="651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FB14B5B-C032-6760-0AB6-9233FAEB40D6}"/>
                  </a:ext>
                </a:extLst>
              </p:cNvPr>
              <p:cNvSpPr txBox="1"/>
              <p:nvPr/>
            </p:nvSpPr>
            <p:spPr>
              <a:xfrm>
                <a:off x="880345" y="3503621"/>
                <a:ext cx="2722418" cy="20220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3000" b="1" dirty="0">
                    <a:solidFill>
                      <a:srgbClr val="8C368C"/>
                    </a:solidFill>
                    <a:latin typeface="Twinkl" panose="02000000000000000000" pitchFamily="2" charset="0"/>
                    <a:ea typeface="Arial"/>
                    <a:cs typeface="Arial"/>
                    <a:sym typeface="Arial"/>
                  </a:rPr>
                  <a:t>26</a:t>
                </a:r>
              </a:p>
            </p:txBody>
          </p:sp>
        </p:grp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C0F6E7AC-E912-7F7D-1C50-2D99DBD6F1BF}"/>
              </a:ext>
            </a:extLst>
          </p:cNvPr>
          <p:cNvGrpSpPr/>
          <p:nvPr/>
        </p:nvGrpSpPr>
        <p:grpSpPr>
          <a:xfrm>
            <a:off x="6034504" y="3018058"/>
            <a:ext cx="1225066" cy="1079363"/>
            <a:chOff x="6034504" y="3018058"/>
            <a:chExt cx="1225066" cy="1079363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62959D4B-71B1-0761-3932-B0F25DCA87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34504" y="3018058"/>
              <a:ext cx="1225066" cy="1079363"/>
            </a:xfrm>
            <a:prstGeom prst="rect">
              <a:avLst/>
            </a:prstGeom>
          </p:spPr>
        </p:pic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558C78EB-F630-6D9F-AC2C-D2CD7F88F9F0}"/>
                </a:ext>
              </a:extLst>
            </p:cNvPr>
            <p:cNvGrpSpPr/>
            <p:nvPr/>
          </p:nvGrpSpPr>
          <p:grpSpPr>
            <a:xfrm>
              <a:off x="6256414" y="3245393"/>
              <a:ext cx="745880" cy="713960"/>
              <a:chOff x="854489" y="3155928"/>
              <a:chExt cx="2722418" cy="2605910"/>
            </a:xfrm>
          </p:grpSpPr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45D28B46-C2D6-B555-4938-91904574DED5}"/>
                  </a:ext>
                </a:extLst>
              </p:cNvPr>
              <p:cNvSpPr/>
              <p:nvPr/>
            </p:nvSpPr>
            <p:spPr>
              <a:xfrm>
                <a:off x="919611" y="3155928"/>
                <a:ext cx="2605912" cy="2605910"/>
              </a:xfrm>
              <a:prstGeom prst="ellipse">
                <a:avLst/>
              </a:prstGeom>
              <a:solidFill>
                <a:schemeClr val="bg1"/>
              </a:solidFill>
              <a:ln w="69850">
                <a:solidFill>
                  <a:srgbClr val="651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20AD17C9-7933-FF2B-CB72-8746232B2377}"/>
                  </a:ext>
                </a:extLst>
              </p:cNvPr>
              <p:cNvSpPr txBox="1"/>
              <p:nvPr/>
            </p:nvSpPr>
            <p:spPr>
              <a:xfrm>
                <a:off x="854489" y="3538416"/>
                <a:ext cx="2722418" cy="20220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3000" b="1" dirty="0">
                    <a:solidFill>
                      <a:srgbClr val="8C368C"/>
                    </a:solidFill>
                    <a:latin typeface="Twinkl" panose="02000000000000000000" pitchFamily="2" charset="0"/>
                    <a:ea typeface="Arial"/>
                    <a:cs typeface="Arial"/>
                    <a:sym typeface="Arial"/>
                  </a:rPr>
                  <a:t>97</a:t>
                </a:r>
              </a:p>
            </p:txBody>
          </p:sp>
        </p:grp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545DD619-2A4A-4EB8-9841-54304008AEB5}"/>
              </a:ext>
            </a:extLst>
          </p:cNvPr>
          <p:cNvGrpSpPr/>
          <p:nvPr/>
        </p:nvGrpSpPr>
        <p:grpSpPr>
          <a:xfrm>
            <a:off x="7368988" y="3018058"/>
            <a:ext cx="1225066" cy="1079363"/>
            <a:chOff x="7368988" y="3018058"/>
            <a:chExt cx="1225066" cy="1079363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5B4CB566-FE43-1F4B-4712-0A86C9832E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68988" y="3018058"/>
              <a:ext cx="1225066" cy="1079363"/>
            </a:xfrm>
            <a:prstGeom prst="rect">
              <a:avLst/>
            </a:prstGeom>
          </p:spPr>
        </p:pic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9B79C30A-00A2-D661-0665-34D7A10BF0FF}"/>
                </a:ext>
              </a:extLst>
            </p:cNvPr>
            <p:cNvGrpSpPr/>
            <p:nvPr/>
          </p:nvGrpSpPr>
          <p:grpSpPr>
            <a:xfrm>
              <a:off x="7599438" y="3245393"/>
              <a:ext cx="745880" cy="713960"/>
              <a:chOff x="919611" y="3155928"/>
              <a:chExt cx="2722418" cy="2605910"/>
            </a:xfrm>
          </p:grpSpPr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4C5AB76A-84CC-8AB0-E2F1-74116A48F5FD}"/>
                  </a:ext>
                </a:extLst>
              </p:cNvPr>
              <p:cNvSpPr/>
              <p:nvPr/>
            </p:nvSpPr>
            <p:spPr>
              <a:xfrm>
                <a:off x="919611" y="3155928"/>
                <a:ext cx="2605912" cy="2605910"/>
              </a:xfrm>
              <a:prstGeom prst="ellipse">
                <a:avLst/>
              </a:prstGeom>
              <a:solidFill>
                <a:schemeClr val="bg1"/>
              </a:solidFill>
              <a:ln w="69850">
                <a:solidFill>
                  <a:srgbClr val="651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6FF414BF-0DA9-DA67-8081-97983C3DFE34}"/>
                  </a:ext>
                </a:extLst>
              </p:cNvPr>
              <p:cNvSpPr txBox="1"/>
              <p:nvPr/>
            </p:nvSpPr>
            <p:spPr>
              <a:xfrm>
                <a:off x="919611" y="3503621"/>
                <a:ext cx="2722418" cy="20220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3000" b="1" dirty="0">
                    <a:solidFill>
                      <a:srgbClr val="8C368C"/>
                    </a:solidFill>
                    <a:latin typeface="Twinkl" panose="02000000000000000000" pitchFamily="2" charset="0"/>
                    <a:ea typeface="Arial"/>
                    <a:cs typeface="Arial"/>
                    <a:sym typeface="Arial"/>
                  </a:rPr>
                  <a:t>10</a:t>
                </a:r>
              </a:p>
            </p:txBody>
          </p:sp>
        </p:grp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804A65DF-8AEA-430F-59B9-13C4F3081DAB}"/>
              </a:ext>
            </a:extLst>
          </p:cNvPr>
          <p:cNvGrpSpPr/>
          <p:nvPr/>
        </p:nvGrpSpPr>
        <p:grpSpPr>
          <a:xfrm>
            <a:off x="3365532" y="3018058"/>
            <a:ext cx="1225066" cy="1079363"/>
            <a:chOff x="3365532" y="3018058"/>
            <a:chExt cx="1225066" cy="1079363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F03468CA-0F62-3F55-49AA-B7A0645886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5532" y="3018058"/>
              <a:ext cx="1225066" cy="1079363"/>
            </a:xfrm>
            <a:prstGeom prst="rect">
              <a:avLst/>
            </a:prstGeom>
          </p:spPr>
        </p:pic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AD9EE803-CD76-44B5-AC51-9755C3BD8089}"/>
                </a:ext>
              </a:extLst>
            </p:cNvPr>
            <p:cNvGrpSpPr/>
            <p:nvPr/>
          </p:nvGrpSpPr>
          <p:grpSpPr>
            <a:xfrm>
              <a:off x="3529196" y="3245393"/>
              <a:ext cx="745880" cy="713960"/>
              <a:chOff x="854489" y="3155928"/>
              <a:chExt cx="2722416" cy="2605910"/>
            </a:xfrm>
          </p:grpSpPr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47C694ED-B248-D5D8-9578-71CA8A10D248}"/>
                  </a:ext>
                </a:extLst>
              </p:cNvPr>
              <p:cNvSpPr/>
              <p:nvPr/>
            </p:nvSpPr>
            <p:spPr>
              <a:xfrm>
                <a:off x="919611" y="3155928"/>
                <a:ext cx="2605912" cy="2605910"/>
              </a:xfrm>
              <a:prstGeom prst="ellipse">
                <a:avLst/>
              </a:prstGeom>
              <a:solidFill>
                <a:schemeClr val="bg1"/>
              </a:solidFill>
              <a:ln w="69850">
                <a:solidFill>
                  <a:srgbClr val="651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730098FA-2991-B355-3852-596CAC5CE976}"/>
                  </a:ext>
                </a:extLst>
              </p:cNvPr>
              <p:cNvSpPr txBox="1"/>
              <p:nvPr/>
            </p:nvSpPr>
            <p:spPr>
              <a:xfrm>
                <a:off x="854489" y="3503621"/>
                <a:ext cx="2722416" cy="20220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3000" b="1" dirty="0">
                    <a:solidFill>
                      <a:srgbClr val="8C368C"/>
                    </a:solidFill>
                    <a:latin typeface="Twinkl" panose="02000000000000000000" pitchFamily="2" charset="0"/>
                    <a:ea typeface="Arial"/>
                    <a:cs typeface="Arial"/>
                    <a:sym typeface="Arial"/>
                  </a:rPr>
                  <a:t>43</a:t>
                </a:r>
              </a:p>
            </p:txBody>
          </p:sp>
        </p:grp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B42B878-7A48-0A01-EBF1-09DFFBAC3ADA}"/>
              </a:ext>
            </a:extLst>
          </p:cNvPr>
          <p:cNvGrpSpPr/>
          <p:nvPr/>
        </p:nvGrpSpPr>
        <p:grpSpPr>
          <a:xfrm>
            <a:off x="658501" y="491621"/>
            <a:ext cx="2045688" cy="1429211"/>
            <a:chOff x="658501" y="533661"/>
            <a:chExt cx="2045688" cy="1429211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00A179B-0FB9-8C8E-48A4-B66BED8030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112461">
              <a:off x="1582696" y="533661"/>
              <a:ext cx="1121493" cy="1429211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D88745F2-8F60-AD6E-CAD1-64CFA522709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58501" y="719793"/>
              <a:ext cx="1275284" cy="1199903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A8D7879-C1C2-2E84-DDC2-A5154DDDB46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30689" y="1133407"/>
              <a:ext cx="1196589" cy="8170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9924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 L -0.03975 0.04005 C -0.04809 0.04907 -0.06024 0.05394 -0.07309 0.05394 C -0.08767 0.05394 -0.0993 0.04907 -0.10746 0.04005 L -0.14652 0 " pathEditMode="relative" rAng="0" ptsTypes="AAAAA">
                                      <p:cBhvr>
                                        <p:cTn id="5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9" y="2685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-0.19601 0.04005 C -0.23716 0.04907 -0.29809 0.05394 -0.36198 0.05394 C -0.43525 0.05394 -0.49323 0.04907 -0.53438 0.04005 L -0.72969 0 " pathEditMode="relative" rAng="0" ptsTypes="AAAAA">
                                      <p:cBhvr>
                                        <p:cTn id="5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493" y="2685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0 L 0.03837 0.04005 C 0.04671 0.04907 0.05886 0.05394 0.07171 0.05394 C 0.08629 0.05394 0.09792 0.04907 0.10625 0.04005 L 0.14549 0 " pathEditMode="relative" rAng="0" ptsTypes="AAAAA">
                                      <p:cBhvr>
                                        <p:cTn id="5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09" y="2685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0 L 0.1566 0.04005 C 0.18941 0.04907 0.23854 0.05394 0.28959 0.05394 C 0.34809 0.05394 0.39479 0.04907 0.42761 0.04005 L 0.5842 0 " pathEditMode="relative" rAng="0" ptsTypes="AAAAA">
                                      <p:cBhvr>
                                        <p:cTn id="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01" y="2685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0 L 0.03941 0.04005 C 0.04757 0.04907 0.0599 0.05394 0.07257 0.05394 C 0.08733 0.05394 0.09896 0.04907 0.10712 0.04005 L 0.14636 0 " pathEditMode="relative" rAng="0" ptsTypes="AAAAA">
                                      <p:cBhvr>
                                        <p:cTn id="5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92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27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B260460-E60C-14FE-299C-844776DEFD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55650" y="1881351"/>
            <a:ext cx="7643210" cy="4174641"/>
          </a:xfrm>
          <a:prstGeom prst="roundRect">
            <a:avLst>
              <a:gd name="adj" fmla="val 7598"/>
            </a:avLst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C31B89F-EDD7-4908-0F4B-A61A0528A91D}"/>
              </a:ext>
            </a:extLst>
          </p:cNvPr>
          <p:cNvSpPr/>
          <p:nvPr/>
        </p:nvSpPr>
        <p:spPr>
          <a:xfrm>
            <a:off x="992427" y="2480799"/>
            <a:ext cx="4756732" cy="2483912"/>
          </a:xfrm>
          <a:prstGeom prst="roundRect">
            <a:avLst>
              <a:gd name="adj" fmla="val 8059"/>
            </a:avLst>
          </a:prstGeom>
          <a:solidFill>
            <a:schemeClr val="bg1"/>
          </a:solidFill>
          <a:ln w="571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8A47E49-D24A-1F75-5F61-1983B29D09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5552"/>
          <a:stretch/>
        </p:blipFill>
        <p:spPr>
          <a:xfrm>
            <a:off x="4535488" y="2432988"/>
            <a:ext cx="3863372" cy="3622862"/>
          </a:xfrm>
          <a:prstGeom prst="roundRect">
            <a:avLst>
              <a:gd name="adj" fmla="val 9447"/>
            </a:avLst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C90E918-BCED-193F-1A9D-24AFAE87AFC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9738" y="2644128"/>
            <a:ext cx="1126658" cy="1051338"/>
          </a:xfrm>
          <a:prstGeom prst="rect">
            <a:avLst/>
          </a:prstGeom>
        </p:spPr>
      </p:pic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073462" y="5361534"/>
            <a:ext cx="1191063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</a:t>
            </a: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</a:rPr>
              <a:t>saf</a:t>
            </a:r>
            <a:endParaRPr lang="en-GB" sz="2000" dirty="0">
              <a:latin typeface="Twinkl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DA49D40-6633-283F-E955-555DFB9A1F49}"/>
              </a:ext>
            </a:extLst>
          </p:cNvPr>
          <p:cNvSpPr txBox="1"/>
          <p:nvPr/>
        </p:nvSpPr>
        <p:spPr>
          <a:xfrm>
            <a:off x="1272238" y="2699297"/>
            <a:ext cx="3046911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buClr>
                <a:schemeClr val="dk1"/>
              </a:buClr>
              <a:buSzPts val="5400"/>
            </a:pPr>
            <a:r>
              <a:rPr lang="en-US" sz="6000" b="1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54 + 9 =</a:t>
            </a:r>
            <a:endParaRPr lang="en-US" sz="6000" b="1" dirty="0">
              <a:latin typeface="Twinkl" panose="02000000000000000000" pitchFamily="2" charset="0"/>
            </a:endParaRPr>
          </a:p>
        </p:txBody>
      </p:sp>
      <p:sp>
        <p:nvSpPr>
          <p:cNvPr id="27" name="Reveal Answer 1">
            <a:extLst>
              <a:ext uri="{FF2B5EF4-FFF2-40B4-BE49-F238E27FC236}">
                <a16:creationId xmlns:a16="http://schemas.microsoft.com/office/drawing/2014/main" id="{73C0C390-13BB-80C1-41AE-ECFE3FAC61C2}"/>
              </a:ext>
            </a:extLst>
          </p:cNvPr>
          <p:cNvSpPr txBox="1">
            <a:spLocks/>
          </p:cNvSpPr>
          <p:nvPr/>
        </p:nvSpPr>
        <p:spPr>
          <a:xfrm>
            <a:off x="918438" y="5521127"/>
            <a:ext cx="1992928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16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</a:rPr>
              <a:t>Dangos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</a:rPr>
              <a:t>Atebion</a:t>
            </a:r>
            <a:endParaRPr lang="en-GB" sz="1600" dirty="0">
              <a:latin typeface="Twinkl" panose="020000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EA04D35-D584-D7E6-0CD0-0B487924B0B2}"/>
              </a:ext>
            </a:extLst>
          </p:cNvPr>
          <p:cNvSpPr txBox="1"/>
          <p:nvPr/>
        </p:nvSpPr>
        <p:spPr>
          <a:xfrm>
            <a:off x="4398413" y="2697374"/>
            <a:ext cx="911199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6000" b="1" dirty="0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63</a:t>
            </a:r>
            <a:endParaRPr lang="en-GB" sz="6000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28518F-05F5-771C-4C2B-C465066FBA49}"/>
              </a:ext>
            </a:extLst>
          </p:cNvPr>
          <p:cNvSpPr txBox="1"/>
          <p:nvPr/>
        </p:nvSpPr>
        <p:spPr>
          <a:xfrm>
            <a:off x="1298787" y="3901255"/>
            <a:ext cx="4223843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buClr>
                <a:schemeClr val="dk1"/>
              </a:buClr>
              <a:buSzPts val="5400"/>
            </a:pPr>
            <a:r>
              <a:rPr lang="en-US" sz="6000" b="1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34 + 9 =</a:t>
            </a:r>
            <a:endParaRPr lang="en-US" sz="6000" b="1" dirty="0">
              <a:latin typeface="Twinkl" panose="02000000000000000000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49CC161-3FF9-F967-ADA4-AF8342745E4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6925" y="3734663"/>
            <a:ext cx="1126658" cy="105133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037B0D2-A1EC-4EA5-ACAF-32A45DC2105F}"/>
              </a:ext>
            </a:extLst>
          </p:cNvPr>
          <p:cNvSpPr txBox="1"/>
          <p:nvPr/>
        </p:nvSpPr>
        <p:spPr>
          <a:xfrm>
            <a:off x="4277605" y="3899332"/>
            <a:ext cx="1126658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 algn="ctr">
              <a:spcAft>
                <a:spcPts val="600"/>
              </a:spcAft>
            </a:pPr>
            <a:r>
              <a:rPr lang="en-GB" sz="6000" b="1" dirty="0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43</a:t>
            </a:r>
            <a:endParaRPr lang="en-GB" sz="6000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3D79E7B-4171-6C70-323A-137863063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T. Llew Jones Day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2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3" grpId="0" animBg="1"/>
      <p:bldP spid="5" grpId="0" animBg="1"/>
      <p:bldP spid="14" grpId="0"/>
      <p:bldP spid="27" grpId="0" animBg="1"/>
      <p:bldP spid="41" grpId="0"/>
      <p:bldP spid="8" grpId="0"/>
      <p:bldP spid="9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B260460-E60C-14FE-299C-844776DEFD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55650" y="1881351"/>
            <a:ext cx="7643210" cy="4174641"/>
          </a:xfrm>
          <a:prstGeom prst="roundRect">
            <a:avLst>
              <a:gd name="adj" fmla="val 7598"/>
            </a:avLst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C31B89F-EDD7-4908-0F4B-A61A0528A91D}"/>
              </a:ext>
            </a:extLst>
          </p:cNvPr>
          <p:cNvSpPr/>
          <p:nvPr/>
        </p:nvSpPr>
        <p:spPr>
          <a:xfrm>
            <a:off x="992427" y="2480799"/>
            <a:ext cx="4756732" cy="2483912"/>
          </a:xfrm>
          <a:prstGeom prst="roundRect">
            <a:avLst>
              <a:gd name="adj" fmla="val 8059"/>
            </a:avLst>
          </a:prstGeom>
          <a:solidFill>
            <a:schemeClr val="bg1"/>
          </a:solidFill>
          <a:ln w="571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8A47E49-D24A-1F75-5F61-1983B29D09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5552"/>
          <a:stretch/>
        </p:blipFill>
        <p:spPr>
          <a:xfrm>
            <a:off x="4535488" y="2432988"/>
            <a:ext cx="3863372" cy="3622862"/>
          </a:xfrm>
          <a:prstGeom prst="roundRect">
            <a:avLst>
              <a:gd name="adj" fmla="val 9447"/>
            </a:avLst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C90E918-BCED-193F-1A9D-24AFAE87AFC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9738" y="2644128"/>
            <a:ext cx="1126658" cy="1051338"/>
          </a:xfrm>
          <a:prstGeom prst="rect">
            <a:avLst/>
          </a:prstGeom>
        </p:spPr>
      </p:pic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083972" y="5361534"/>
            <a:ext cx="1180553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2000"/>
            </a:pPr>
            <a:r>
              <a:rPr lang="en-GB" sz="20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Nesaf</a:t>
            </a:r>
            <a:endParaRPr lang="en-GB" sz="20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DA49D40-6633-283F-E955-555DFB9A1F49}"/>
              </a:ext>
            </a:extLst>
          </p:cNvPr>
          <p:cNvSpPr txBox="1"/>
          <p:nvPr/>
        </p:nvSpPr>
        <p:spPr>
          <a:xfrm>
            <a:off x="1272238" y="2699297"/>
            <a:ext cx="3046911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6000" b="1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12 x 4 =</a:t>
            </a:r>
          </a:p>
        </p:txBody>
      </p:sp>
      <p:sp>
        <p:nvSpPr>
          <p:cNvPr id="27" name="Reveal Answer 1">
            <a:extLst>
              <a:ext uri="{FF2B5EF4-FFF2-40B4-BE49-F238E27FC236}">
                <a16:creationId xmlns:a16="http://schemas.microsoft.com/office/drawing/2014/main" id="{73C0C390-13BB-80C1-41AE-ECFE3FAC61C2}"/>
              </a:ext>
            </a:extLst>
          </p:cNvPr>
          <p:cNvSpPr txBox="1">
            <a:spLocks/>
          </p:cNvSpPr>
          <p:nvPr/>
        </p:nvSpPr>
        <p:spPr>
          <a:xfrm>
            <a:off x="918438" y="5521127"/>
            <a:ext cx="1992928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chemeClr val="lt1"/>
              </a:buClr>
              <a:buSzPts val="1600"/>
            </a:pP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Dangos</a:t>
            </a:r>
            <a:r>
              <a:rPr lang="en-GB" sz="1600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Atebion</a:t>
            </a:r>
            <a:endParaRPr lang="en-GB" sz="1600" dirty="0">
              <a:solidFill>
                <a:schemeClr val="lt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EA04D35-D584-D7E6-0CD0-0B487924B0B2}"/>
              </a:ext>
            </a:extLst>
          </p:cNvPr>
          <p:cNvSpPr txBox="1"/>
          <p:nvPr/>
        </p:nvSpPr>
        <p:spPr>
          <a:xfrm>
            <a:off x="4398413" y="2697374"/>
            <a:ext cx="911199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6000" b="1" dirty="0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48</a:t>
            </a:r>
            <a:endParaRPr lang="en-GB" sz="6000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28518F-05F5-771C-4C2B-C465066FBA49}"/>
              </a:ext>
            </a:extLst>
          </p:cNvPr>
          <p:cNvSpPr txBox="1"/>
          <p:nvPr/>
        </p:nvSpPr>
        <p:spPr>
          <a:xfrm>
            <a:off x="1298788" y="3901255"/>
            <a:ext cx="2988138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6000" b="1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60 ÷ 5 =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49CC161-3FF9-F967-ADA4-AF8342745E4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6925" y="3734663"/>
            <a:ext cx="1126658" cy="105133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037B0D2-A1EC-4EA5-ACAF-32A45DC2105F}"/>
              </a:ext>
            </a:extLst>
          </p:cNvPr>
          <p:cNvSpPr txBox="1"/>
          <p:nvPr/>
        </p:nvSpPr>
        <p:spPr>
          <a:xfrm>
            <a:off x="4277605" y="3899332"/>
            <a:ext cx="1126658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 algn="ctr">
              <a:spcAft>
                <a:spcPts val="600"/>
              </a:spcAft>
            </a:pPr>
            <a:r>
              <a:rPr lang="en-GB" sz="6000" b="1" dirty="0">
                <a:solidFill>
                  <a:srgbClr val="699329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12</a:t>
            </a:r>
            <a:endParaRPr lang="en-GB" sz="6000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3D79E7B-4171-6C70-323A-137863063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dirty="0">
                <a:solidFill>
                  <a:schemeClr val="lt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T. Llew Jones Day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53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41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22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3483</TotalTime>
  <Words>359</Words>
  <Application>Microsoft Office PowerPoint</Application>
  <PresentationFormat>On-screen Show (4:3)</PresentationFormat>
  <Paragraphs>123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Twinkl</vt:lpstr>
      <vt:lpstr>Twinkl SemiBold</vt:lpstr>
      <vt:lpstr>Arial</vt:lpstr>
      <vt:lpstr>Calibri</vt:lpstr>
      <vt:lpstr>Office Theme</vt:lpstr>
      <vt:lpstr>PowerPoint Presentation</vt:lpstr>
      <vt:lpstr>Wythnos Ofod</vt:lpstr>
      <vt:lpstr>Wythnos Ofod</vt:lpstr>
      <vt:lpstr>Wythnos Ofod</vt:lpstr>
      <vt:lpstr>Y Cynhaeaf – Rhesymu</vt:lpstr>
      <vt:lpstr>Y Cynhaeaf – Datrys Problemau</vt:lpstr>
      <vt:lpstr>Diwrnod Shwmae Su’mae</vt:lpstr>
      <vt:lpstr>Diwrnod Shwmae Su’mae</vt:lpstr>
      <vt:lpstr>Diwali</vt:lpstr>
      <vt:lpstr>Gwerth Lle</vt:lpstr>
      <vt:lpstr>Mis Hanes Pobl Dduon</vt:lpstr>
      <vt:lpstr>Mis Hanes Pobl Dduon</vt:lpstr>
      <vt:lpstr>Diolchgarwch</vt:lpstr>
      <vt:lpstr>Diolchgarwch</vt:lpstr>
      <vt:lpstr>T. Llew Jones Day</vt:lpstr>
      <vt:lpstr>T. Llew Jones Day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Matthew Ridsdale</dc:creator>
  <cp:lastModifiedBy>Joel Simpson</cp:lastModifiedBy>
  <cp:revision>900</cp:revision>
  <dcterms:created xsi:type="dcterms:W3CDTF">2017-05-10T13:29:22Z</dcterms:created>
  <dcterms:modified xsi:type="dcterms:W3CDTF">2022-09-21T12:48:34Z</dcterms:modified>
</cp:coreProperties>
</file>