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00000000000000000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2EA"/>
    <a:srgbClr val="18A0DB"/>
    <a:srgbClr val="4DB1E3"/>
    <a:srgbClr val="6EC5EA"/>
    <a:srgbClr val="ACDDFC"/>
    <a:srgbClr val="DE1E5A"/>
    <a:srgbClr val="BC0105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83"/>
        <p:guide pos="2880"/>
        <p:guide pos="340"/>
        <p:guide orient="horz" pos="3952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88452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88025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Plentyndod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35654"/>
            <a:ext cx="7632700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Ganwyd</a:t>
            </a:r>
            <a:r>
              <a:rPr lang="en-GB" dirty="0"/>
              <a:t> Waldo </a:t>
            </a:r>
            <a:r>
              <a:rPr lang="en-GB" dirty="0" err="1"/>
              <a:t>Goronwy</a:t>
            </a:r>
            <a:r>
              <a:rPr lang="en-GB" dirty="0"/>
              <a:t> Williams </a:t>
            </a:r>
            <a:r>
              <a:rPr lang="en-GB" dirty="0" err="1"/>
              <a:t>yn</a:t>
            </a:r>
            <a:r>
              <a:rPr lang="en-GB" dirty="0"/>
              <a:t> 1904 </a:t>
            </a:r>
            <a:r>
              <a:rPr lang="en-GB" dirty="0" err="1"/>
              <a:t>i</a:t>
            </a:r>
            <a:r>
              <a:rPr lang="en-GB" dirty="0"/>
              <a:t> Angharad a John </a:t>
            </a:r>
            <a:r>
              <a:rPr lang="en-GB" dirty="0" err="1"/>
              <a:t>Edwal</a:t>
            </a:r>
            <a:r>
              <a:rPr lang="en-GB" dirty="0"/>
              <a:t>, a </a:t>
            </a:r>
            <a:r>
              <a:rPr lang="en-GB" dirty="0" err="1"/>
              <a:t>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brifathro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Ganwyd</a:t>
            </a:r>
            <a:r>
              <a:rPr lang="en-GB" dirty="0"/>
              <a:t> Waldo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Hwlffordd</a:t>
            </a:r>
            <a:r>
              <a:rPr lang="en-GB" dirty="0"/>
              <a:t>, y </a:t>
            </a:r>
            <a:r>
              <a:rPr lang="en-GB" dirty="0" err="1"/>
              <a:t>trydydd</a:t>
            </a:r>
            <a:r>
              <a:rPr lang="en-GB"/>
              <a:t> o bump </a:t>
            </a:r>
            <a:r>
              <a:rPr lang="en-GB" dirty="0"/>
              <a:t>o </a:t>
            </a:r>
            <a:r>
              <a:rPr lang="en-GB" dirty="0" err="1"/>
              <a:t>blant</a:t>
            </a:r>
            <a:r>
              <a:rPr lang="en-GB" dirty="0"/>
              <a:t>. </a:t>
            </a:r>
            <a:r>
              <a:rPr lang="en-GB" dirty="0" err="1"/>
              <a:t>Yn</a:t>
            </a:r>
            <a:r>
              <a:rPr lang="en-GB" dirty="0"/>
              <a:t> 1911, </a:t>
            </a:r>
            <a:r>
              <a:rPr lang="en-GB" dirty="0" err="1"/>
              <a:t>symudodd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deulu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Fynachlog-ddu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Sir </a:t>
            </a:r>
            <a:r>
              <a:rPr lang="en-GB" dirty="0" err="1"/>
              <a:t>Benfro</a:t>
            </a:r>
            <a:r>
              <a:rPr lang="en-GB" dirty="0"/>
              <a:t> pan </a:t>
            </a:r>
            <a:r>
              <a:rPr lang="en-GB" dirty="0" err="1"/>
              <a:t>gafodd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dad </a:t>
            </a:r>
            <a:r>
              <a:rPr lang="en-GB" dirty="0" err="1"/>
              <a:t>swydd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pennaeth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 </a:t>
            </a:r>
            <a:r>
              <a:rPr lang="en-GB" dirty="0" err="1"/>
              <a:t>leol</a:t>
            </a:r>
            <a:r>
              <a:rPr lang="en-GB" dirty="0"/>
              <a:t>. </a:t>
            </a: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rieni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siarad</a:t>
            </a:r>
            <a:r>
              <a:rPr lang="en-GB" dirty="0"/>
              <a:t> Cymraeg </a:t>
            </a:r>
            <a:r>
              <a:rPr lang="en-GB" dirty="0" err="1"/>
              <a:t>ond</a:t>
            </a:r>
            <a:r>
              <a:rPr lang="en-GB" dirty="0"/>
              <a:t> </a:t>
            </a:r>
            <a:r>
              <a:rPr lang="en-GB" dirty="0" err="1"/>
              <a:t>ni</a:t>
            </a:r>
            <a:r>
              <a:rPr lang="en-GB" dirty="0"/>
              <a:t> </a:t>
            </a:r>
            <a:r>
              <a:rPr lang="en-GB" dirty="0" err="1"/>
              <a:t>ddysgodd</a:t>
            </a:r>
            <a:r>
              <a:rPr lang="en-GB" dirty="0"/>
              <a:t> </a:t>
            </a:r>
            <a:r>
              <a:rPr lang="en-GB" dirty="0" err="1"/>
              <a:t>Waldo’r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iaith</a:t>
            </a:r>
            <a:r>
              <a:rPr lang="en-GB" dirty="0"/>
              <a:t> tan </a:t>
            </a:r>
            <a:r>
              <a:rPr lang="en-GB" dirty="0" err="1"/>
              <a:t>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saith </a:t>
            </a:r>
            <a:r>
              <a:rPr lang="en-GB" dirty="0" err="1"/>
              <a:t>oed</a:t>
            </a:r>
            <a:r>
              <a:rPr lang="en-GB" dirty="0"/>
              <a:t>, </a:t>
            </a:r>
            <a:br>
              <a:rPr lang="en-GB" dirty="0"/>
            </a:br>
            <a:r>
              <a:rPr lang="en-GB" dirty="0"/>
              <a:t>pan </a:t>
            </a:r>
            <a:r>
              <a:rPr lang="en-GB" dirty="0" err="1"/>
              <a:t>symudodd</a:t>
            </a:r>
            <a:r>
              <a:rPr lang="en-GB" dirty="0"/>
              <a:t> y </a:t>
            </a:r>
            <a:r>
              <a:rPr lang="en-GB" dirty="0" err="1"/>
              <a:t>teulu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Fynachlog-ddu</a:t>
            </a:r>
            <a:r>
              <a:rPr lang="en-GB" dirty="0"/>
              <a:t>, </a:t>
            </a:r>
            <a:r>
              <a:rPr lang="en-GB" dirty="0" err="1"/>
              <a:t>ardal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 </a:t>
            </a:r>
            <a:r>
              <a:rPr lang="en-GB" dirty="0" err="1"/>
              <a:t>Gymraeg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helaeth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gymuned</a:t>
            </a:r>
            <a:r>
              <a:rPr lang="en-GB" dirty="0"/>
              <a:t>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9040A856-CE09-4D4F-8A1F-F656E1F490E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9803" y="3513210"/>
            <a:ext cx="5224197" cy="270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Teulu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44563"/>
            <a:ext cx="3736838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Waldo Williams </a:t>
            </a:r>
            <a:r>
              <a:rPr lang="en-GB" dirty="0" err="1"/>
              <a:t>dair</a:t>
            </a:r>
            <a:r>
              <a:rPr lang="en-GB" dirty="0"/>
              <a:t> </a:t>
            </a:r>
            <a:r>
              <a:rPr lang="en-GB" dirty="0" err="1"/>
              <a:t>chwaer</a:t>
            </a:r>
            <a:r>
              <a:rPr lang="en-GB" dirty="0"/>
              <a:t>, </a:t>
            </a:r>
            <a:r>
              <a:rPr lang="en-GB" dirty="0" err="1"/>
              <a:t>Morvydd</a:t>
            </a:r>
            <a:r>
              <a:rPr lang="en-GB" dirty="0"/>
              <a:t>, Mary a Dilys a </a:t>
            </a:r>
            <a:r>
              <a:rPr lang="en-GB" dirty="0" err="1"/>
              <a:t>brawd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enw</a:t>
            </a:r>
            <a:r>
              <a:rPr lang="en-GB" dirty="0"/>
              <a:t> Roger.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anffodus</a:t>
            </a:r>
            <a:r>
              <a:rPr lang="en-GB" dirty="0"/>
              <a:t>,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farw</a:t>
            </a:r>
            <a:r>
              <a:rPr lang="en-GB" dirty="0"/>
              <a:t> </a:t>
            </a:r>
            <a:r>
              <a:rPr lang="en-GB" dirty="0" err="1"/>
              <a:t>Morvydd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ifanc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. </a:t>
            </a:r>
            <a:r>
              <a:rPr lang="en-GB" dirty="0" err="1"/>
              <a:t>Roedd</a:t>
            </a:r>
            <a:r>
              <a:rPr lang="en-GB" dirty="0"/>
              <a:t> hi a Waldo </a:t>
            </a:r>
            <a:r>
              <a:rPr lang="en-GB" dirty="0" err="1"/>
              <a:t>wedi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agos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barddoniaeth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nghwmni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gilydd</a:t>
            </a:r>
            <a:r>
              <a:rPr lang="en-GB" dirty="0"/>
              <a:t>. Fe </a:t>
            </a:r>
            <a:r>
              <a:rPr lang="en-GB" dirty="0" err="1"/>
              <a:t>gymerodd</a:t>
            </a:r>
            <a:r>
              <a:rPr lang="en-GB" dirty="0"/>
              <a:t> </a:t>
            </a:r>
            <a:r>
              <a:rPr lang="en-GB" dirty="0" err="1"/>
              <a:t>gyfnod</a:t>
            </a:r>
            <a:r>
              <a:rPr lang="en-GB" dirty="0"/>
              <a:t> </a:t>
            </a:r>
            <a:r>
              <a:rPr lang="en-GB" dirty="0" err="1"/>
              <a:t>hir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Waldo </a:t>
            </a:r>
            <a:r>
              <a:rPr lang="en-GB" dirty="0" err="1"/>
              <a:t>ddod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delerau</a:t>
            </a:r>
            <a:r>
              <a:rPr lang="en-GB" dirty="0"/>
              <a:t> </a:t>
            </a:r>
            <a:r>
              <a:rPr lang="en-GB" dirty="0" err="1"/>
              <a:t>â’i</a:t>
            </a:r>
            <a:r>
              <a:rPr lang="en-GB" dirty="0"/>
              <a:t> alar.</a:t>
            </a:r>
          </a:p>
        </p:txBody>
      </p: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F1B44BE1-366E-344B-A91A-347AA67C0C5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093" y="5132462"/>
            <a:ext cx="6919873" cy="960363"/>
          </a:xfrm>
          <a:prstGeom prst="rect">
            <a:avLst/>
          </a:prstGeom>
        </p:spPr>
      </p:pic>
      <p:pic>
        <p:nvPicPr>
          <p:cNvPr id="3" name="Picture 2" descr="A group of people in clothing&#10;&#10;Description automatically generated with medium confidence">
            <a:extLst>
              <a:ext uri="{FF2B5EF4-FFF2-40B4-BE49-F238E27FC236}">
                <a16:creationId xmlns:a16="http://schemas.microsoft.com/office/drawing/2014/main" id="{A6880686-C7B3-CB4F-ADB1-AAF675893D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488" y="3563181"/>
            <a:ext cx="3814852" cy="207848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1D19B510-9286-4B49-89D8-1EB7C5936FFB}"/>
              </a:ext>
            </a:extLst>
          </p:cNvPr>
          <p:cNvGrpSpPr/>
          <p:nvPr/>
        </p:nvGrpSpPr>
        <p:grpSpPr>
          <a:xfrm>
            <a:off x="6231429" y="1135794"/>
            <a:ext cx="2075911" cy="1265812"/>
            <a:chOff x="6231429" y="1135794"/>
            <a:chExt cx="2075911" cy="1265812"/>
          </a:xfrm>
        </p:grpSpPr>
        <p:pic>
          <p:nvPicPr>
            <p:cNvPr id="17" name="Picture 16" descr="A picture containing cup, indoor, orange, surrounded&#10;&#10;Description automatically generated">
              <a:extLst>
                <a:ext uri="{FF2B5EF4-FFF2-40B4-BE49-F238E27FC236}">
                  <a16:creationId xmlns:a16="http://schemas.microsoft.com/office/drawing/2014/main" id="{09937D68-DDDD-904C-BAE3-35856BA3A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92893" y="1135794"/>
              <a:ext cx="1114447" cy="1114447"/>
            </a:xfrm>
            <a:prstGeom prst="rect">
              <a:avLst/>
            </a:prstGeom>
          </p:spPr>
        </p:pic>
        <p:pic>
          <p:nvPicPr>
            <p:cNvPr id="19" name="Picture 18" descr="A picture containing nature, smoke&#10;&#10;Description automatically generated">
              <a:extLst>
                <a:ext uri="{FF2B5EF4-FFF2-40B4-BE49-F238E27FC236}">
                  <a16:creationId xmlns:a16="http://schemas.microsoft.com/office/drawing/2014/main" id="{43A9300D-A140-B24A-9858-FD04F51D2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31429" y="1216332"/>
              <a:ext cx="1922927" cy="11852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396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chemeClr val="accent5">
                    <a:lumMod val="75000"/>
                  </a:schemeClr>
                </a:solidFill>
              </a:rPr>
              <a:t>Teulu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49" y="1473201"/>
            <a:ext cx="3736839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Yn</a:t>
            </a:r>
            <a:r>
              <a:rPr lang="en-GB" dirty="0"/>
              <a:t> 1941, </a:t>
            </a:r>
            <a:r>
              <a:rPr lang="en-GB" dirty="0" err="1"/>
              <a:t>priododd</a:t>
            </a:r>
            <a:r>
              <a:rPr lang="en-GB" dirty="0"/>
              <a:t> Linda Llewelyn,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Maerdy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Rhondda. </a:t>
            </a: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hi’n</a:t>
            </a:r>
            <a:r>
              <a:rPr lang="en-GB" dirty="0"/>
              <a:t> </a:t>
            </a:r>
            <a:r>
              <a:rPr lang="en-GB" dirty="0" err="1"/>
              <a:t>gyfnither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gyfnither</a:t>
            </a:r>
            <a:r>
              <a:rPr lang="en-GB" dirty="0"/>
              <a:t> Waldo, </a:t>
            </a:r>
            <a:r>
              <a:rPr lang="en-GB" dirty="0" err="1"/>
              <a:t>sef</a:t>
            </a:r>
            <a:r>
              <a:rPr lang="en-GB" dirty="0"/>
              <a:t> </a:t>
            </a:r>
            <a:r>
              <a:rPr lang="en-GB" dirty="0" err="1"/>
              <a:t>Gwladys</a:t>
            </a:r>
            <a:r>
              <a:rPr lang="en-GB" dirty="0"/>
              <a:t> Llewelyn, a </a:t>
            </a:r>
            <a:r>
              <a:rPr lang="en-GB" dirty="0" err="1"/>
              <a:t>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cadw</a:t>
            </a:r>
            <a:r>
              <a:rPr lang="en-GB" dirty="0"/>
              <a:t> hen </a:t>
            </a:r>
            <a:r>
              <a:rPr lang="en-GB" dirty="0" err="1"/>
              <a:t>gartref</a:t>
            </a:r>
            <a:r>
              <a:rPr lang="en-GB" dirty="0"/>
              <a:t> y </a:t>
            </a:r>
            <a:r>
              <a:rPr lang="en-GB" dirty="0" err="1"/>
              <a:t>teulu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Rhosaeron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Llandysilio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Symudodd</a:t>
            </a:r>
            <a:r>
              <a:rPr lang="en-GB" dirty="0"/>
              <a:t> y </a:t>
            </a:r>
            <a:r>
              <a:rPr lang="en-GB" dirty="0" err="1"/>
              <a:t>ddau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Sir </a:t>
            </a:r>
            <a:r>
              <a:rPr lang="en-GB" dirty="0" err="1"/>
              <a:t>Gaernarfon</a:t>
            </a:r>
            <a:r>
              <a:rPr lang="en-GB" dirty="0"/>
              <a:t> </a:t>
            </a:r>
            <a:r>
              <a:rPr lang="en-GB" dirty="0" err="1"/>
              <a:t>ond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anffodus</a:t>
            </a:r>
            <a:r>
              <a:rPr lang="en-GB" dirty="0"/>
              <a:t>,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farw</a:t>
            </a:r>
            <a:r>
              <a:rPr lang="en-GB" dirty="0"/>
              <a:t> Linda </a:t>
            </a:r>
            <a:r>
              <a:rPr lang="en-GB" dirty="0" err="1"/>
              <a:t>yn</a:t>
            </a:r>
            <a:r>
              <a:rPr lang="en-GB" dirty="0"/>
              <a:t> 1943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dioddef</a:t>
            </a:r>
            <a:r>
              <a:rPr lang="en-GB" dirty="0"/>
              <a:t> o </a:t>
            </a:r>
            <a:r>
              <a:rPr lang="en-GB" dirty="0" err="1"/>
              <a:t>dwbercwlosis</a:t>
            </a:r>
            <a:r>
              <a:rPr lang="en-GB" dirty="0"/>
              <a:t>; ail </a:t>
            </a:r>
            <a:r>
              <a:rPr lang="en-GB" dirty="0" err="1"/>
              <a:t>golled</a:t>
            </a:r>
            <a:r>
              <a:rPr lang="en-GB" dirty="0"/>
              <a:t> </a:t>
            </a:r>
            <a:r>
              <a:rPr lang="en-GB" dirty="0" err="1"/>
              <a:t>druenus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Waldo Williams.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Ni </a:t>
            </a:r>
            <a:r>
              <a:rPr lang="en-GB" dirty="0" err="1"/>
              <a:t>ailbriododd</a:t>
            </a:r>
            <a:r>
              <a:rPr lang="en-GB" dirty="0"/>
              <a:t> Waldo.</a:t>
            </a:r>
          </a:p>
        </p:txBody>
      </p:sp>
      <p:pic>
        <p:nvPicPr>
          <p:cNvPr id="4" name="Picture 3" descr="A model of a castle&#10;&#10;Description automatically generated with low confidence">
            <a:extLst>
              <a:ext uri="{FF2B5EF4-FFF2-40B4-BE49-F238E27FC236}">
                <a16:creationId xmlns:a16="http://schemas.microsoft.com/office/drawing/2014/main" id="{42931662-D8DF-FF42-9564-4603E37D175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1513" y="1783813"/>
            <a:ext cx="5387010" cy="3859498"/>
          </a:xfrm>
          <a:prstGeom prst="rect">
            <a:avLst/>
          </a:prstGeom>
        </p:spPr>
      </p:pic>
      <p:pic>
        <p:nvPicPr>
          <p:cNvPr id="7" name="Picture 6" descr="A picture containing cup, coffee, coffee cup&#10;&#10;Description automatically generated">
            <a:extLst>
              <a:ext uri="{FF2B5EF4-FFF2-40B4-BE49-F238E27FC236}">
                <a16:creationId xmlns:a16="http://schemas.microsoft.com/office/drawing/2014/main" id="{BF20008D-245C-9642-BB1C-E4ABD13AD5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451" y="4957801"/>
            <a:ext cx="1466631" cy="996122"/>
          </a:xfrm>
          <a:prstGeom prst="rect">
            <a:avLst/>
          </a:prstGeom>
        </p:spPr>
      </p:pic>
      <p:pic>
        <p:nvPicPr>
          <p:cNvPr id="9" name="Picture 8" descr="A picture containing bird, pigeon&#10;&#10;Description automatically generated">
            <a:extLst>
              <a:ext uri="{FF2B5EF4-FFF2-40B4-BE49-F238E27FC236}">
                <a16:creationId xmlns:a16="http://schemas.microsoft.com/office/drawing/2014/main" id="{3710C512-942B-604F-8AED-253E87FD9CA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5486" y="1285408"/>
            <a:ext cx="470688" cy="375586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7C119A2E-E043-1040-AED8-AF11000C827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018" y="1039979"/>
            <a:ext cx="470688" cy="36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1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Addysg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407927"/>
            <a:ext cx="4502151" cy="44319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Yn</a:t>
            </a:r>
            <a:r>
              <a:rPr lang="en-GB" dirty="0"/>
              <a:t> 1917, </a:t>
            </a:r>
            <a:r>
              <a:rPr lang="en-GB" dirty="0" err="1"/>
              <a:t>enillodd</a:t>
            </a:r>
            <a:r>
              <a:rPr lang="en-GB" dirty="0"/>
              <a:t> Waldo </a:t>
            </a:r>
            <a:r>
              <a:rPr lang="en-GB" dirty="0" err="1"/>
              <a:t>ysgoloriaeth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fynychu’r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ramadeg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Arberth</a:t>
            </a:r>
            <a:r>
              <a:rPr lang="en-GB" dirty="0"/>
              <a:t>.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dilyn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, o 1923 tan 1926 </a:t>
            </a:r>
            <a:r>
              <a:rPr lang="en-GB" dirty="0" err="1"/>
              <a:t>bu’n</a:t>
            </a:r>
            <a:r>
              <a:rPr lang="en-GB" dirty="0"/>
              <a:t> </a:t>
            </a:r>
            <a:r>
              <a:rPr lang="en-GB" dirty="0" err="1"/>
              <a:t>astudio</a:t>
            </a:r>
            <a:r>
              <a:rPr lang="en-GB" dirty="0"/>
              <a:t> </a:t>
            </a:r>
            <a:r>
              <a:rPr lang="en-GB" dirty="0" err="1"/>
              <a:t>Saesneg</a:t>
            </a:r>
            <a:r>
              <a:rPr lang="en-GB" dirty="0"/>
              <a:t> </a:t>
            </a:r>
            <a:r>
              <a:rPr lang="en-GB" dirty="0" err="1"/>
              <a:t>ym</a:t>
            </a:r>
            <a:r>
              <a:rPr lang="en-GB" dirty="0"/>
              <a:t> </a:t>
            </a:r>
            <a:r>
              <a:rPr lang="en-GB" dirty="0" err="1"/>
              <a:t>Mhrifysgol</a:t>
            </a:r>
            <a:r>
              <a:rPr lang="en-GB" dirty="0"/>
              <a:t> Aberystwyth, ac </a:t>
            </a:r>
            <a:r>
              <a:rPr lang="en-GB" dirty="0" err="1"/>
              <a:t>fe</a:t>
            </a:r>
            <a:r>
              <a:rPr lang="en-GB" dirty="0"/>
              <a:t> </a:t>
            </a:r>
            <a:r>
              <a:rPr lang="en-GB" dirty="0" err="1"/>
              <a:t>dreuliodd</a:t>
            </a:r>
            <a:r>
              <a:rPr lang="en-GB" dirty="0"/>
              <a:t> </a:t>
            </a:r>
            <a:r>
              <a:rPr lang="en-GB" dirty="0" err="1"/>
              <a:t>blwyddyn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 </a:t>
            </a:r>
            <a:r>
              <a:rPr lang="en-GB" dirty="0" err="1"/>
              <a:t>yno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hyfforddi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athro</a:t>
            </a:r>
            <a:r>
              <a:rPr lang="en-GB" dirty="0"/>
              <a:t>. </a:t>
            </a:r>
            <a:br>
              <a:rPr lang="en-GB" dirty="0"/>
            </a:br>
            <a:endParaRPr lang="en-GB" dirty="0"/>
          </a:p>
          <a:p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graddio</a:t>
            </a:r>
            <a:r>
              <a:rPr lang="en-GB" dirty="0"/>
              <a:t> a </a:t>
            </a:r>
            <a:r>
              <a:rPr lang="en-GB" dirty="0" err="1"/>
              <a:t>chwblhau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hyfforddiant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, </a:t>
            </a:r>
            <a:r>
              <a:rPr lang="en-GB" dirty="0" err="1"/>
              <a:t>sicrhaodd</a:t>
            </a:r>
            <a:r>
              <a:rPr lang="en-GB" dirty="0"/>
              <a:t> </a:t>
            </a:r>
            <a:r>
              <a:rPr lang="en-GB" dirty="0" err="1"/>
              <a:t>swydd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Dinas</a:t>
            </a:r>
            <a:r>
              <a:rPr lang="en-GB" dirty="0"/>
              <a:t>. </a:t>
            </a:r>
            <a:r>
              <a:rPr lang="en-GB" dirty="0" err="1"/>
              <a:t>Gweithiodd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athro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Solfa ger </a:t>
            </a:r>
            <a:r>
              <a:rPr lang="en-GB" dirty="0" err="1"/>
              <a:t>Tyddewi</a:t>
            </a:r>
            <a:r>
              <a:rPr lang="en-GB" dirty="0"/>
              <a:t> am </a:t>
            </a:r>
            <a:r>
              <a:rPr lang="en-GB" dirty="0" err="1"/>
              <a:t>ddwy</a:t>
            </a:r>
            <a:r>
              <a:rPr lang="en-GB" dirty="0"/>
              <a:t> </a:t>
            </a:r>
            <a:r>
              <a:rPr lang="en-GB" dirty="0" err="1"/>
              <a:t>flynedd</a:t>
            </a:r>
            <a:r>
              <a:rPr lang="en-GB" dirty="0"/>
              <a:t> a </a:t>
            </a:r>
            <a:r>
              <a:rPr lang="en-GB" dirty="0" err="1"/>
              <a:t>pharhaodd</a:t>
            </a:r>
            <a:r>
              <a:rPr lang="en-GB" dirty="0"/>
              <a:t> </a:t>
            </a:r>
            <a:r>
              <a:rPr lang="en-GB" dirty="0" err="1"/>
              <a:t>gyda’i</a:t>
            </a:r>
            <a:r>
              <a:rPr lang="en-GB" dirty="0"/>
              <a:t> </a:t>
            </a:r>
            <a:r>
              <a:rPr lang="en-GB" dirty="0" err="1"/>
              <a:t>yrfa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gyflenwi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Sir </a:t>
            </a:r>
            <a:r>
              <a:rPr lang="en-GB" dirty="0" err="1"/>
              <a:t>Benfro</a:t>
            </a:r>
            <a:r>
              <a:rPr lang="en-GB" dirty="0"/>
              <a:t>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gydol</a:t>
            </a:r>
            <a:r>
              <a:rPr lang="en-GB" dirty="0"/>
              <a:t> y 1930au.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ystod</a:t>
            </a:r>
            <a:r>
              <a:rPr lang="en-GB" dirty="0"/>
              <a:t> y </a:t>
            </a:r>
            <a:r>
              <a:rPr lang="en-GB" dirty="0" err="1"/>
              <a:t>cyfnod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, </a:t>
            </a:r>
            <a:r>
              <a:rPr lang="en-GB" dirty="0" err="1"/>
              <a:t>dechreuodd</a:t>
            </a:r>
            <a:r>
              <a:rPr lang="en-GB" dirty="0"/>
              <a:t> </a:t>
            </a:r>
            <a:r>
              <a:rPr lang="en-GB" dirty="0" err="1"/>
              <a:t>ddod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amlwg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bardd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iddo</a:t>
            </a:r>
            <a:r>
              <a:rPr lang="en-GB" dirty="0"/>
              <a:t> </a:t>
            </a:r>
            <a:r>
              <a:rPr lang="en-GB" dirty="0" err="1"/>
              <a:t>gymeryd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nifer</a:t>
            </a:r>
            <a:r>
              <a:rPr lang="en-GB" dirty="0"/>
              <a:t> o Eisteddfodau.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1057C9-FAD5-A44B-909E-E7731F76DA1D}"/>
              </a:ext>
            </a:extLst>
          </p:cNvPr>
          <p:cNvSpPr/>
          <p:nvPr/>
        </p:nvSpPr>
        <p:spPr>
          <a:xfrm>
            <a:off x="5364351" y="1473201"/>
            <a:ext cx="3024000" cy="4301434"/>
          </a:xfrm>
          <a:prstGeom prst="rect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person&#10;&#10;Description automatically generated">
            <a:extLst>
              <a:ext uri="{FF2B5EF4-FFF2-40B4-BE49-F238E27FC236}">
                <a16:creationId xmlns:a16="http://schemas.microsoft.com/office/drawing/2014/main" id="{78D25746-CF29-1F41-A8AB-032E6D6DAB9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374" y="3838000"/>
            <a:ext cx="417608" cy="98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18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Y </a:t>
            </a:r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Rhyfel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1" y="1407927"/>
            <a:ext cx="3985314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Waldo </a:t>
            </a:r>
            <a:r>
              <a:rPr lang="en-GB" dirty="0" err="1"/>
              <a:t>deimladau</a:t>
            </a:r>
            <a:r>
              <a:rPr lang="en-GB" dirty="0"/>
              <a:t> </a:t>
            </a:r>
            <a:r>
              <a:rPr lang="en-GB" dirty="0" err="1"/>
              <a:t>cryf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erbyn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Ail </a:t>
            </a:r>
            <a:r>
              <a:rPr lang="en-GB" dirty="0" err="1"/>
              <a:t>Ryfel</a:t>
            </a:r>
            <a:r>
              <a:rPr lang="en-GB" dirty="0"/>
              <a:t> </a:t>
            </a:r>
            <a:r>
              <a:rPr lang="en-GB" dirty="0" err="1"/>
              <a:t>Byd</a:t>
            </a:r>
            <a:r>
              <a:rPr lang="en-GB" dirty="0"/>
              <a:t> ac </a:t>
            </a: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wrthwynebydd</a:t>
            </a:r>
            <a:r>
              <a:rPr lang="en-GB" dirty="0"/>
              <a:t> </a:t>
            </a:r>
            <a:r>
              <a:rPr lang="en-GB" dirty="0" err="1"/>
              <a:t>cydwybodol</a:t>
            </a:r>
            <a:r>
              <a:rPr lang="en-GB" dirty="0"/>
              <a:t>. </a:t>
            </a:r>
            <a:r>
              <a:rPr lang="en-GB" dirty="0" err="1"/>
              <a:t>Aeth</a:t>
            </a:r>
            <a:r>
              <a:rPr lang="en-GB" dirty="0"/>
              <a:t> </a:t>
            </a:r>
            <a:r>
              <a:rPr lang="en-GB" dirty="0" err="1"/>
              <a:t>i'r</a:t>
            </a:r>
            <a:r>
              <a:rPr lang="en-GB" dirty="0"/>
              <a:t> </a:t>
            </a:r>
            <a:r>
              <a:rPr lang="en-GB" dirty="0" err="1"/>
              <a:t>carchar</a:t>
            </a:r>
            <a:r>
              <a:rPr lang="en-GB" dirty="0"/>
              <a:t> </a:t>
            </a:r>
            <a:r>
              <a:rPr lang="en-GB" dirty="0" err="1"/>
              <a:t>ddwywaith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1960au am </a:t>
            </a:r>
            <a:r>
              <a:rPr lang="en-GB" dirty="0" err="1"/>
              <a:t>wrthod</a:t>
            </a:r>
            <a:r>
              <a:rPr lang="en-GB" dirty="0"/>
              <a:t> </a:t>
            </a:r>
            <a:r>
              <a:rPr lang="en-GB" dirty="0" err="1"/>
              <a:t>talu</a:t>
            </a:r>
            <a:r>
              <a:rPr lang="en-GB" dirty="0"/>
              <a:t> </a:t>
            </a:r>
            <a:r>
              <a:rPr lang="en-GB" dirty="0" err="1"/>
              <a:t>trethi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protest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erbyn</a:t>
            </a:r>
            <a:r>
              <a:rPr lang="en-GB" dirty="0"/>
              <a:t> </a:t>
            </a:r>
            <a:r>
              <a:rPr lang="en-GB" dirty="0" err="1"/>
              <a:t>rhyfel</a:t>
            </a:r>
            <a:r>
              <a:rPr lang="en-GB" dirty="0"/>
              <a:t> a </a:t>
            </a:r>
            <a:r>
              <a:rPr lang="en-GB" dirty="0" err="1"/>
              <a:t>gorfodaeth</a:t>
            </a:r>
            <a:r>
              <a:rPr lang="en-GB" dirty="0"/>
              <a:t> </a:t>
            </a:r>
            <a:r>
              <a:rPr lang="en-GB" dirty="0" err="1"/>
              <a:t>filwrol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 err="1"/>
              <a:t>Rhoddodd</a:t>
            </a:r>
            <a:r>
              <a:rPr lang="en-GB" dirty="0"/>
              <a:t> y </a:t>
            </a:r>
            <a:r>
              <a:rPr lang="en-GB" dirty="0" err="1"/>
              <a:t>gorau</a:t>
            </a:r>
            <a:r>
              <a:rPr lang="en-GB" dirty="0"/>
              <a:t> </a:t>
            </a:r>
            <a:r>
              <a:rPr lang="en-GB" dirty="0" err="1"/>
              <a:t>i'w</a:t>
            </a:r>
            <a:r>
              <a:rPr lang="en-GB" dirty="0"/>
              <a:t> </a:t>
            </a:r>
            <a:r>
              <a:rPr lang="en-GB" dirty="0" err="1"/>
              <a:t>swydd</a:t>
            </a:r>
            <a:r>
              <a:rPr lang="en-GB" dirty="0"/>
              <a:t> </a:t>
            </a:r>
            <a:r>
              <a:rPr lang="en-GB" dirty="0" err="1"/>
              <a:t>ddysgu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cafodd</a:t>
            </a:r>
            <a:r>
              <a:rPr lang="en-GB" dirty="0"/>
              <a:t> y </a:t>
            </a:r>
            <a:r>
              <a:rPr lang="en-GB" dirty="0" err="1"/>
              <a:t>dreth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didynnu</a:t>
            </a:r>
            <a:r>
              <a:rPr lang="en-GB" dirty="0"/>
              <a:t> </a:t>
            </a:r>
            <a:r>
              <a:rPr lang="en-GB" dirty="0" err="1"/>
              <a:t>o'i</a:t>
            </a:r>
            <a:r>
              <a:rPr lang="en-GB" dirty="0"/>
              <a:t> </a:t>
            </a:r>
            <a:r>
              <a:rPr lang="en-GB" dirty="0" err="1"/>
              <a:t>gyflog</a:t>
            </a:r>
            <a:r>
              <a:rPr lang="en-GB" dirty="0"/>
              <a:t>. </a:t>
            </a:r>
            <a:r>
              <a:rPr lang="en-GB" dirty="0" err="1"/>
              <a:t>Dechreuodd</a:t>
            </a:r>
            <a:r>
              <a:rPr lang="en-GB" dirty="0"/>
              <a:t> </a:t>
            </a:r>
            <a:r>
              <a:rPr lang="en-GB" dirty="0" err="1"/>
              <a:t>ddarlithio</a:t>
            </a:r>
            <a:r>
              <a:rPr lang="en-GB" dirty="0"/>
              <a:t> </a:t>
            </a:r>
            <a:r>
              <a:rPr lang="en-GB" dirty="0" err="1"/>
              <a:t>ym</a:t>
            </a:r>
            <a:r>
              <a:rPr lang="en-GB" dirty="0"/>
              <a:t> </a:t>
            </a:r>
            <a:r>
              <a:rPr lang="en-GB" dirty="0" err="1"/>
              <a:t>Mhrifysgol</a:t>
            </a:r>
            <a:r>
              <a:rPr lang="en-GB" dirty="0"/>
              <a:t> Aberystwyth, </a:t>
            </a:r>
            <a:r>
              <a:rPr lang="en-GB" dirty="0" err="1"/>
              <a:t>lle</a:t>
            </a:r>
            <a:r>
              <a:rPr lang="en-GB" dirty="0"/>
              <a:t> </a:t>
            </a:r>
            <a:r>
              <a:rPr lang="en-GB" dirty="0" err="1"/>
              <a:t>cafodd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dalu'n</a:t>
            </a:r>
            <a:r>
              <a:rPr lang="en-GB" dirty="0"/>
              <a:t> </a:t>
            </a:r>
            <a:r>
              <a:rPr lang="en-GB" dirty="0" err="1"/>
              <a:t>uniongyrchol</a:t>
            </a:r>
            <a:r>
              <a:rPr lang="en-GB" dirty="0"/>
              <a:t>. Ni </a:t>
            </a:r>
            <a:r>
              <a:rPr lang="en-GB" dirty="0" err="1"/>
              <a:t>wnaeth</a:t>
            </a:r>
            <a:r>
              <a:rPr lang="en-GB" dirty="0"/>
              <a:t> </a:t>
            </a:r>
            <a:r>
              <a:rPr lang="en-GB" dirty="0" err="1"/>
              <a:t>ailddechrau</a:t>
            </a:r>
            <a:r>
              <a:rPr lang="en-GB" dirty="0"/>
              <a:t> </a:t>
            </a:r>
            <a:r>
              <a:rPr lang="en-GB" dirty="0" err="1"/>
              <a:t>talu</a:t>
            </a:r>
            <a:r>
              <a:rPr lang="en-GB" dirty="0"/>
              <a:t> </a:t>
            </a:r>
            <a:r>
              <a:rPr lang="en-GB" dirty="0" err="1"/>
              <a:t>trethi</a:t>
            </a:r>
            <a:r>
              <a:rPr lang="en-GB" dirty="0"/>
              <a:t> </a:t>
            </a:r>
            <a:r>
              <a:rPr lang="en-GB" dirty="0" err="1"/>
              <a:t>nes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orfodaeth</a:t>
            </a:r>
            <a:r>
              <a:rPr lang="en-GB" dirty="0"/>
              <a:t> </a:t>
            </a:r>
            <a:r>
              <a:rPr lang="en-GB" dirty="0" err="1"/>
              <a:t>filwrol</a:t>
            </a:r>
            <a:r>
              <a:rPr lang="en-GB" dirty="0"/>
              <a:t> </a:t>
            </a:r>
            <a:r>
              <a:rPr lang="en-GB" dirty="0" err="1"/>
              <a:t>ddod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ben.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B619F5-4EAB-1441-B8C4-7BD6CA5580D9}"/>
              </a:ext>
            </a:extLst>
          </p:cNvPr>
          <p:cNvSpPr/>
          <p:nvPr/>
        </p:nvSpPr>
        <p:spPr>
          <a:xfrm>
            <a:off x="5258144" y="1407927"/>
            <a:ext cx="2822438" cy="4366708"/>
          </a:xfrm>
          <a:prstGeom prst="rect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ACDD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ACDDF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52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748" y="350778"/>
            <a:ext cx="8220075" cy="994306"/>
          </a:xfrm>
        </p:spPr>
        <p:txBody>
          <a:bodyPr/>
          <a:lstStyle/>
          <a:p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Barddoniaeth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E849CA0-CC29-2142-8E50-2D1394365D80}"/>
              </a:ext>
            </a:extLst>
          </p:cNvPr>
          <p:cNvGrpSpPr/>
          <p:nvPr/>
        </p:nvGrpSpPr>
        <p:grpSpPr>
          <a:xfrm>
            <a:off x="145737" y="1059052"/>
            <a:ext cx="8819360" cy="6565890"/>
            <a:chOff x="145737" y="1456612"/>
            <a:chExt cx="8819360" cy="6565890"/>
          </a:xfrm>
        </p:grpSpPr>
        <p:pic>
          <p:nvPicPr>
            <p:cNvPr id="3" name="Picture 2" descr="A picture containing text, indoor&#10;&#10;Description automatically generated">
              <a:extLst>
                <a:ext uri="{FF2B5EF4-FFF2-40B4-BE49-F238E27FC236}">
                  <a16:creationId xmlns:a16="http://schemas.microsoft.com/office/drawing/2014/main" id="{19BADA44-98A3-C54B-819D-1F4BDAF8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737" y="1456612"/>
              <a:ext cx="8819360" cy="6565890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FC86568-2D68-534D-8564-270FA9CE872A}"/>
                </a:ext>
              </a:extLst>
            </p:cNvPr>
            <p:cNvSpPr/>
            <p:nvPr/>
          </p:nvSpPr>
          <p:spPr>
            <a:xfrm>
              <a:off x="755650" y="4750904"/>
              <a:ext cx="894246" cy="427383"/>
            </a:xfrm>
            <a:prstGeom prst="rect">
              <a:avLst/>
            </a:prstGeom>
            <a:solidFill>
              <a:srgbClr val="F5F2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864980" y="1679841"/>
            <a:ext cx="3418785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Dechreuodd</a:t>
            </a:r>
            <a:r>
              <a:rPr lang="en-GB" dirty="0"/>
              <a:t> Waldo </a:t>
            </a:r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barddoniaeth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Gymraeg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ifanc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wneud</a:t>
            </a:r>
            <a:r>
              <a:rPr lang="en-GB" dirty="0"/>
              <a:t> </a:t>
            </a:r>
            <a:r>
              <a:rPr lang="en-GB" dirty="0" err="1"/>
              <a:t>hynny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nghwmni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ddiweddar</a:t>
            </a:r>
            <a:r>
              <a:rPr lang="en-GB" dirty="0"/>
              <a:t> </a:t>
            </a:r>
            <a:r>
              <a:rPr lang="en-GB" dirty="0" err="1"/>
              <a:t>chwaer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Yn</a:t>
            </a:r>
            <a:r>
              <a:rPr lang="en-GB" dirty="0"/>
              <a:t> 1922, </a:t>
            </a:r>
            <a:r>
              <a:rPr lang="en-GB" dirty="0" err="1"/>
              <a:t>ysgrifennodd</a:t>
            </a:r>
            <a:r>
              <a:rPr lang="en-GB" dirty="0"/>
              <a:t> y </a:t>
            </a:r>
            <a:r>
              <a:rPr lang="en-GB" dirty="0" err="1"/>
              <a:t>gerdd</a:t>
            </a:r>
            <a:r>
              <a:rPr lang="en-GB" dirty="0"/>
              <a:t> 'Horeb, </a:t>
            </a:r>
            <a:r>
              <a:rPr lang="en-GB" dirty="0" err="1"/>
              <a:t>Mynydd</a:t>
            </a:r>
            <a:r>
              <a:rPr lang="en-GB" dirty="0"/>
              <a:t> </a:t>
            </a:r>
            <a:r>
              <a:rPr lang="en-GB" dirty="0" err="1"/>
              <a:t>Duw</a:t>
            </a:r>
            <a:r>
              <a:rPr lang="en-GB" dirty="0"/>
              <a:t>'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Eisteddfod </a:t>
            </a:r>
            <a:r>
              <a:rPr lang="en-GB" dirty="0" err="1"/>
              <a:t>leol</a:t>
            </a:r>
            <a:r>
              <a:rPr lang="en-GB" dirty="0"/>
              <a:t>. </a:t>
            </a:r>
            <a:r>
              <a:rPr lang="en-GB" dirty="0" err="1"/>
              <a:t>Arwyddwyd</a:t>
            </a:r>
            <a:r>
              <a:rPr lang="en-GB" dirty="0"/>
              <a:t> y </a:t>
            </a:r>
            <a:r>
              <a:rPr lang="en-GB" dirty="0" err="1"/>
              <a:t>gerdd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- 'Waldo G. Williams, </a:t>
            </a:r>
            <a:r>
              <a:rPr lang="en-GB" dirty="0" err="1"/>
              <a:t>Brynconin</a:t>
            </a:r>
            <a:r>
              <a:rPr lang="en-GB" dirty="0"/>
              <a:t>, </a:t>
            </a:r>
            <a:r>
              <a:rPr lang="en-GB" dirty="0" err="1"/>
              <a:t>Clunderwen</a:t>
            </a:r>
            <a:r>
              <a:rPr lang="en-GB" dirty="0"/>
              <a:t> (17 </a:t>
            </a:r>
            <a:r>
              <a:rPr lang="en-GB" dirty="0" err="1"/>
              <a:t>oed</a:t>
            </a:r>
            <a:r>
              <a:rPr lang="en-GB" dirty="0"/>
              <a:t>)' ac </a:t>
            </a:r>
            <a:r>
              <a:rPr lang="en-GB" dirty="0" err="1"/>
              <a:t>enillodd</a:t>
            </a:r>
            <a:r>
              <a:rPr lang="en-GB" dirty="0"/>
              <a:t> y </a:t>
            </a:r>
            <a:r>
              <a:rPr lang="en-GB" dirty="0" err="1"/>
              <a:t>gystadleuaeth</a:t>
            </a:r>
            <a:r>
              <a:rPr lang="en-GB" dirty="0"/>
              <a:t>. Er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fuddugoliaeth</a:t>
            </a:r>
            <a:r>
              <a:rPr lang="en-GB" dirty="0"/>
              <a:t>, </a:t>
            </a:r>
            <a:r>
              <a:rPr lang="en-GB" dirty="0" err="1"/>
              <a:t>ni</a:t>
            </a:r>
            <a:r>
              <a:rPr lang="en-GB" dirty="0"/>
              <a:t> </a:t>
            </a:r>
            <a:r>
              <a:rPr lang="en-GB" dirty="0" err="1"/>
              <a:t>gyhoeddodd</a:t>
            </a:r>
            <a:r>
              <a:rPr lang="en-GB" dirty="0"/>
              <a:t> </a:t>
            </a:r>
            <a:r>
              <a:rPr lang="en-GB" dirty="0" err="1"/>
              <a:t>Waldo’r</a:t>
            </a:r>
            <a:r>
              <a:rPr lang="en-GB" dirty="0"/>
              <a:t> </a:t>
            </a:r>
            <a:r>
              <a:rPr lang="en-GB" dirty="0" err="1"/>
              <a:t>gerdd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swyddogol</a:t>
            </a:r>
            <a:r>
              <a:rPr lang="en-GB" dirty="0"/>
              <a:t>. </a:t>
            </a:r>
          </a:p>
        </p:txBody>
      </p:sp>
      <p:pic>
        <p:nvPicPr>
          <p:cNvPr id="6" name="Picture 5" descr="A picture containing player, tool, match&#10;&#10;Description automatically generated">
            <a:extLst>
              <a:ext uri="{FF2B5EF4-FFF2-40B4-BE49-F238E27FC236}">
                <a16:creationId xmlns:a16="http://schemas.microsoft.com/office/drawing/2014/main" id="{2EC5912F-DA27-554B-B220-ED981D7895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375" y="1569347"/>
            <a:ext cx="7364896" cy="411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4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19BADA44-98A3-C54B-819D-1F4BDAF82FA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37" y="1059052"/>
            <a:ext cx="8819360" cy="656589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350778"/>
            <a:ext cx="8220075" cy="994306"/>
          </a:xfrm>
        </p:spPr>
        <p:txBody>
          <a:bodyPr/>
          <a:lstStyle/>
          <a:p>
            <a:r>
              <a:rPr lang="en-GB" sz="3600" dirty="0" err="1">
                <a:solidFill>
                  <a:schemeClr val="accent5">
                    <a:lumMod val="75000"/>
                  </a:schemeClr>
                </a:solidFill>
              </a:rPr>
              <a:t>Barddoniaeth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A81EEB-ACEF-DF47-B44B-7BC87A4AE5F7}"/>
              </a:ext>
            </a:extLst>
          </p:cNvPr>
          <p:cNvSpPr/>
          <p:nvPr/>
        </p:nvSpPr>
        <p:spPr>
          <a:xfrm>
            <a:off x="755650" y="4750904"/>
            <a:ext cx="894246" cy="427383"/>
          </a:xfrm>
          <a:prstGeom prst="rect">
            <a:avLst/>
          </a:prstGeom>
          <a:solidFill>
            <a:srgbClr val="F5F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64980" y="1520817"/>
            <a:ext cx="3597690" cy="49859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err="1"/>
              <a:t>Ysgrifennwyd</a:t>
            </a:r>
            <a:r>
              <a:rPr lang="en-GB" dirty="0"/>
              <a:t> '</a:t>
            </a:r>
            <a:r>
              <a:rPr lang="en-GB" dirty="0" err="1"/>
              <a:t>Cofio</a:t>
            </a:r>
            <a:r>
              <a:rPr lang="en-GB" dirty="0"/>
              <a:t>', un o </a:t>
            </a:r>
            <a:r>
              <a:rPr lang="en-GB" dirty="0" err="1"/>
              <a:t>gerddi</a:t>
            </a:r>
            <a:r>
              <a:rPr lang="en-GB" dirty="0"/>
              <a:t> </a:t>
            </a:r>
            <a:r>
              <a:rPr lang="en-GB" dirty="0" err="1"/>
              <a:t>mwyaf</a:t>
            </a:r>
            <a:r>
              <a:rPr lang="en-GB" dirty="0"/>
              <a:t> </a:t>
            </a:r>
            <a:r>
              <a:rPr lang="en-GB" dirty="0" err="1"/>
              <a:t>enwog</a:t>
            </a:r>
            <a:r>
              <a:rPr lang="en-GB" dirty="0"/>
              <a:t> Williams, </a:t>
            </a:r>
            <a:r>
              <a:rPr lang="en-GB" dirty="0" err="1"/>
              <a:t>yn</a:t>
            </a:r>
            <a:r>
              <a:rPr lang="en-GB" dirty="0"/>
              <a:t> 1936,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ysbrydoli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y </a:t>
            </a:r>
            <a:r>
              <a:rPr lang="en-GB" dirty="0" err="1"/>
              <a:t>sôn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ymweliad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fferm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ffrind</a:t>
            </a:r>
            <a:r>
              <a:rPr lang="en-GB" dirty="0"/>
              <a:t> Willie Jenkins,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Hoplas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ne Sir </a:t>
            </a:r>
            <a:r>
              <a:rPr lang="en-GB" dirty="0" err="1"/>
              <a:t>Benfro</a:t>
            </a:r>
            <a:r>
              <a:rPr lang="en-GB" dirty="0"/>
              <a:t>. </a:t>
            </a:r>
            <a:r>
              <a:rPr lang="en-GB" dirty="0" err="1"/>
              <a:t>Ar</a:t>
            </a:r>
            <a:r>
              <a:rPr lang="en-GB" dirty="0"/>
              <a:t> un </a:t>
            </a:r>
            <a:r>
              <a:rPr lang="en-GB" dirty="0" err="1"/>
              <a:t>adeg</a:t>
            </a:r>
            <a:r>
              <a:rPr lang="en-GB" dirty="0"/>
              <a:t>, </a:t>
            </a:r>
            <a:r>
              <a:rPr lang="en-GB" dirty="0" err="1"/>
              <a:t>roedd</a:t>
            </a:r>
            <a:r>
              <a:rPr lang="en-GB" dirty="0"/>
              <a:t> y </a:t>
            </a:r>
            <a:r>
              <a:rPr lang="en-GB" dirty="0" err="1"/>
              <a:t>gerdd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boblogaidd</a:t>
            </a:r>
            <a:r>
              <a:rPr lang="en-GB" dirty="0"/>
              <a:t> </a:t>
            </a:r>
            <a:r>
              <a:rPr lang="en-GB" dirty="0" err="1"/>
              <a:t>iawn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llefaru’n</a:t>
            </a:r>
            <a:r>
              <a:rPr lang="en-GB" dirty="0"/>
              <a:t> </a:t>
            </a:r>
            <a:r>
              <a:rPr lang="en-GB" dirty="0" err="1"/>
              <a:t>aml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Eisteddfodau. </a:t>
            </a:r>
            <a:r>
              <a:rPr lang="en-GB" dirty="0" err="1"/>
              <a:t>Mae’n</a:t>
            </a:r>
            <a:r>
              <a:rPr lang="en-GB" dirty="0"/>
              <a:t> dal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uwchradd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r>
              <a:rPr lang="en-GB" dirty="0"/>
              <a:t>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heddiw</a:t>
            </a:r>
            <a:r>
              <a:rPr lang="en-GB" dirty="0"/>
              <a:t>. 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Dim </a:t>
            </a:r>
            <a:r>
              <a:rPr lang="en-GB" dirty="0" err="1"/>
              <a:t>ond</a:t>
            </a:r>
            <a:r>
              <a:rPr lang="en-GB" dirty="0"/>
              <a:t> un </a:t>
            </a:r>
            <a:r>
              <a:rPr lang="en-GB" dirty="0" err="1"/>
              <a:t>casgliad</a:t>
            </a:r>
            <a:r>
              <a:rPr lang="en-GB" dirty="0"/>
              <a:t> </a:t>
            </a:r>
            <a:r>
              <a:rPr lang="en-GB" dirty="0" err="1"/>
              <a:t>o'i</a:t>
            </a:r>
            <a:r>
              <a:rPr lang="en-GB" dirty="0"/>
              <a:t> </a:t>
            </a:r>
            <a:r>
              <a:rPr lang="en-GB" dirty="0" err="1"/>
              <a:t>farddoniaeth</a:t>
            </a:r>
            <a:r>
              <a:rPr lang="en-GB" dirty="0"/>
              <a:t>, </a:t>
            </a:r>
            <a:r>
              <a:rPr lang="en-GB" dirty="0" err="1"/>
              <a:t>sef</a:t>
            </a:r>
            <a:r>
              <a:rPr lang="en-GB" dirty="0"/>
              <a:t> '</a:t>
            </a:r>
            <a:r>
              <a:rPr lang="en-GB" dirty="0" err="1"/>
              <a:t>Dail</a:t>
            </a:r>
            <a:r>
              <a:rPr lang="en-GB" dirty="0"/>
              <a:t> </a:t>
            </a:r>
            <a:r>
              <a:rPr lang="en-GB" dirty="0" err="1"/>
              <a:t>Pren</a:t>
            </a:r>
            <a:r>
              <a:rPr lang="en-GB" dirty="0"/>
              <a:t>' a </a:t>
            </a:r>
            <a:r>
              <a:rPr lang="en-GB" dirty="0" err="1"/>
              <a:t>gafodd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gyhoeddi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ystod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fywyd</a:t>
            </a:r>
            <a:r>
              <a:rPr lang="en-GB" dirty="0"/>
              <a:t>. </a:t>
            </a:r>
            <a:r>
              <a:rPr lang="en-GB" dirty="0" err="1"/>
              <a:t>Cyhoeddwyd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1956 ac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cafodd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ailgyhoeddi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1991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Wasg</a:t>
            </a:r>
            <a:r>
              <a:rPr lang="en-GB" dirty="0"/>
              <a:t> Gomer.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20D5CD3C-F643-B14A-9C58-8D7E0A7AFF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22633">
            <a:off x="4089065" y="4817689"/>
            <a:ext cx="2555737" cy="9943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8B84C3-4642-7848-A759-7169EB5BE716}"/>
              </a:ext>
            </a:extLst>
          </p:cNvPr>
          <p:cNvSpPr txBox="1"/>
          <p:nvPr/>
        </p:nvSpPr>
        <p:spPr>
          <a:xfrm>
            <a:off x="4889778" y="1520817"/>
            <a:ext cx="34985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Ysgrifennwyd</a:t>
            </a:r>
            <a:r>
              <a:rPr lang="en-GB" dirty="0"/>
              <a:t> y </a:t>
            </a:r>
            <a:r>
              <a:rPr lang="en-GB" dirty="0" err="1"/>
              <a:t>gerdd</a:t>
            </a:r>
            <a:r>
              <a:rPr lang="en-GB" dirty="0"/>
              <a:t> ‘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Dau</a:t>
            </a:r>
            <a:r>
              <a:rPr lang="en-GB" dirty="0"/>
              <a:t> </a:t>
            </a:r>
            <a:r>
              <a:rPr lang="en-GB" dirty="0" err="1"/>
              <a:t>Gae</a:t>
            </a:r>
            <a:r>
              <a:rPr lang="en-GB" dirty="0"/>
              <a:t>’ </a:t>
            </a:r>
            <a:r>
              <a:rPr lang="en-GB" dirty="0" err="1"/>
              <a:t>yn</a:t>
            </a:r>
            <a:r>
              <a:rPr lang="en-GB" dirty="0"/>
              <a:t> 1956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benodol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chynnwys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casgliad</a:t>
            </a:r>
            <a:r>
              <a:rPr lang="en-GB" dirty="0"/>
              <a:t> ‘</a:t>
            </a:r>
            <a:r>
              <a:rPr lang="en-GB" dirty="0" err="1"/>
              <a:t>Dail</a:t>
            </a:r>
            <a:r>
              <a:rPr lang="en-GB" dirty="0"/>
              <a:t> </a:t>
            </a:r>
            <a:r>
              <a:rPr lang="en-GB" dirty="0" err="1"/>
              <a:t>Pren</a:t>
            </a:r>
            <a:r>
              <a:rPr lang="en-GB" dirty="0"/>
              <a:t>’. </a:t>
            </a:r>
            <a:r>
              <a:rPr lang="en-GB" dirty="0" err="1"/>
              <a:t>Cafodd</a:t>
            </a:r>
            <a:r>
              <a:rPr lang="en-GB" dirty="0"/>
              <a:t> y </a:t>
            </a:r>
            <a:r>
              <a:rPr lang="en-GB" dirty="0" err="1"/>
              <a:t>gerdd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hysbrydoli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brofiadau</a:t>
            </a:r>
            <a:r>
              <a:rPr lang="en-GB" dirty="0"/>
              <a:t>, </a:t>
            </a:r>
            <a:r>
              <a:rPr lang="en-GB" dirty="0" err="1"/>
              <a:t>ddeugain</a:t>
            </a:r>
            <a:r>
              <a:rPr lang="en-GB" dirty="0"/>
              <a:t> </a:t>
            </a:r>
            <a:r>
              <a:rPr lang="en-GB" dirty="0" err="1"/>
              <a:t>mlynedd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gynt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ystod</a:t>
            </a:r>
            <a:r>
              <a:rPr lang="en-GB" dirty="0"/>
              <a:t> picnic </a:t>
            </a:r>
            <a:r>
              <a:rPr lang="en-GB" dirty="0" err="1"/>
              <a:t>teuluol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cae</a:t>
            </a:r>
            <a:r>
              <a:rPr lang="en-GB" dirty="0"/>
              <a:t> ger </a:t>
            </a:r>
            <a:r>
              <a:rPr lang="en-GB" dirty="0" err="1"/>
              <a:t>Rhosaeron</a:t>
            </a:r>
            <a:r>
              <a:rPr lang="en-GB" dirty="0"/>
              <a:t>. </a:t>
            </a:r>
            <a:endParaRPr lang="en-US" dirty="0"/>
          </a:p>
        </p:txBody>
      </p:sp>
      <p:pic>
        <p:nvPicPr>
          <p:cNvPr id="9" name="Picture 8" descr="A picture containing player, tool, match&#10;&#10;Description automatically generated">
            <a:extLst>
              <a:ext uri="{FF2B5EF4-FFF2-40B4-BE49-F238E27FC236}">
                <a16:creationId xmlns:a16="http://schemas.microsoft.com/office/drawing/2014/main" id="{CDC083CC-6CC6-7245-BC3C-CDDDF129FD1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375" y="1569347"/>
            <a:ext cx="7364896" cy="411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0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E51D2C2-46A6-734B-90C6-8D01A222768F}"/>
              </a:ext>
            </a:extLst>
          </p:cNvPr>
          <p:cNvSpPr txBox="1"/>
          <p:nvPr/>
        </p:nvSpPr>
        <p:spPr>
          <a:xfrm>
            <a:off x="3419062" y="3217497"/>
            <a:ext cx="4969288" cy="1049106"/>
          </a:xfrm>
          <a:prstGeom prst="rect">
            <a:avLst/>
          </a:prstGeom>
          <a:solidFill>
            <a:srgbClr val="4DB1E3"/>
          </a:solidFill>
        </p:spPr>
        <p:txBody>
          <a:bodyPr wrap="square" lIns="1260000" tIns="108000" rIns="108000" bIns="108000" rtlCol="0">
            <a:spAutoFit/>
          </a:bodyPr>
          <a:lstStyle/>
          <a:p>
            <a:r>
              <a:rPr lang="en-GB" dirty="0" err="1"/>
              <a:t>Yn</a:t>
            </a:r>
            <a:r>
              <a:rPr lang="en-GB" dirty="0"/>
              <a:t> 2019, </a:t>
            </a:r>
            <a:r>
              <a:rPr lang="en-GB" dirty="0" err="1"/>
              <a:t>cafodd</a:t>
            </a:r>
            <a:r>
              <a:rPr lang="en-GB" dirty="0"/>
              <a:t> Ysgol </a:t>
            </a:r>
            <a:r>
              <a:rPr lang="en-GB" dirty="0" err="1"/>
              <a:t>Gynradd</a:t>
            </a:r>
            <a:r>
              <a:rPr lang="en-GB" dirty="0"/>
              <a:t> Waldo Williams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Hwlffordd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henwi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teyrnged</a:t>
            </a:r>
            <a:r>
              <a:rPr lang="en-GB" dirty="0"/>
              <a:t> </a:t>
            </a:r>
            <a:r>
              <a:rPr lang="en-GB" dirty="0" err="1"/>
              <a:t>iddo</a:t>
            </a:r>
            <a:r>
              <a:rPr lang="en-GB" dirty="0"/>
              <a:t>.</a:t>
            </a:r>
            <a:endParaRPr lang="en-US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Ffeithiau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5">
                    <a:lumMod val="75000"/>
                  </a:schemeClr>
                </a:solidFill>
              </a:rPr>
              <a:t>Diddorol</a:t>
            </a:r>
            <a:endParaRPr lang="en-GB" sz="3600" dirty="0">
              <a:solidFill>
                <a:schemeClr val="accent5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19062" y="2221572"/>
            <a:ext cx="4969288" cy="772107"/>
          </a:xfrm>
          <a:prstGeom prst="rect">
            <a:avLst/>
          </a:prstGeom>
          <a:solidFill>
            <a:srgbClr val="ACDDFC"/>
          </a:solidFill>
        </p:spPr>
        <p:txBody>
          <a:bodyPr wrap="square" lIns="1260000" tIns="108000" rIns="108000" bIns="108000">
            <a:spAutoFit/>
          </a:bodyPr>
          <a:lstStyle/>
          <a:p>
            <a:r>
              <a:rPr lang="en-GB" dirty="0" err="1"/>
              <a:t>Dysgodd</a:t>
            </a:r>
            <a:r>
              <a:rPr lang="en-GB" dirty="0"/>
              <a:t> Waldo </a:t>
            </a:r>
            <a:r>
              <a:rPr lang="en-GB" dirty="0" err="1"/>
              <a:t>Gwyddeleg</a:t>
            </a:r>
            <a:r>
              <a:rPr lang="en-GB" dirty="0"/>
              <a:t> ac </a:t>
            </a:r>
            <a:r>
              <a:rPr lang="en-GB" dirty="0" err="1"/>
              <a:t>roedd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rhugl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iaith</a:t>
            </a:r>
            <a:r>
              <a:rPr lang="en-GB" dirty="0"/>
              <a:t>.</a:t>
            </a:r>
          </a:p>
        </p:txBody>
      </p:sp>
      <p:pic>
        <p:nvPicPr>
          <p:cNvPr id="7" name="Picture 6" descr="A person wearing a mask&#10;&#10;Description automatically generated with medium confidence">
            <a:extLst>
              <a:ext uri="{FF2B5EF4-FFF2-40B4-BE49-F238E27FC236}">
                <a16:creationId xmlns:a16="http://schemas.microsoft.com/office/drawing/2014/main" id="{104E4BB5-FF7F-EC45-B65A-48096C87027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8447" y="1362313"/>
            <a:ext cx="6184605" cy="549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6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</TotalTime>
  <Words>479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Plentyndod</vt:lpstr>
      <vt:lpstr>Teulu</vt:lpstr>
      <vt:lpstr>Teulu</vt:lpstr>
      <vt:lpstr>Addysg</vt:lpstr>
      <vt:lpstr>Y Rhyfel</vt:lpstr>
      <vt:lpstr>Barddoniaeth</vt:lpstr>
      <vt:lpstr>Barddoniaeth</vt:lpstr>
      <vt:lpstr>Ffeithiau Diddorol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school</cp:lastModifiedBy>
  <cp:revision>15</cp:revision>
  <dcterms:created xsi:type="dcterms:W3CDTF">2021-09-23T09:43:01Z</dcterms:created>
  <dcterms:modified xsi:type="dcterms:W3CDTF">2022-09-25T09:56:07Z</dcterms:modified>
</cp:coreProperties>
</file>