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69" r:id="rId4"/>
    <p:sldId id="270" r:id="rId5"/>
    <p:sldId id="271" r:id="rId6"/>
    <p:sldId id="272" r:id="rId7"/>
    <p:sldId id="273" r:id="rId8"/>
    <p:sldId id="267" r:id="rId9"/>
  </p:sldIdLst>
  <p:sldSz cx="9144000" cy="6858000" type="screen4x3"/>
  <p:notesSz cx="6858000" cy="9144000"/>
  <p:embeddedFontLst>
    <p:embeddedFont>
      <p:font typeface="Twinkl SemiBold" pitchFamily="2" charset="0"/>
      <p:bold r:id="rId12"/>
    </p:embeddedFont>
    <p:embeddedFont>
      <p:font typeface="Twinkl" pitchFamily="2" charset="0"/>
      <p:regular r:id="rId13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Sassoon Infant Rg" panose="02000503030000020003" charset="0"/>
      <p:regular r:id="rId19"/>
      <p:bold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3974">
          <p15:clr>
            <a:srgbClr val="A4A3A4"/>
          </p15:clr>
        </p15:guide>
        <p15:guide id="3" orient="horz" pos="346">
          <p15:clr>
            <a:srgbClr val="A4A3A4"/>
          </p15:clr>
        </p15:guide>
        <p15:guide id="4" orient="horz" pos="482">
          <p15:clr>
            <a:srgbClr val="A4A3A4"/>
          </p15:clr>
        </p15:guide>
        <p15:guide id="5" orient="horz" pos="3861">
          <p15:clr>
            <a:srgbClr val="A4A3A4"/>
          </p15:clr>
        </p15:guide>
        <p15:guide id="6" pos="2880">
          <p15:clr>
            <a:srgbClr val="A4A3A4"/>
          </p15:clr>
        </p15:guide>
        <p15:guide id="7" pos="340">
          <p15:clr>
            <a:srgbClr val="A4A3A4"/>
          </p15:clr>
        </p15:guide>
        <p15:guide id="8" pos="5397">
          <p15:clr>
            <a:srgbClr val="A4A3A4"/>
          </p15:clr>
        </p15:guide>
        <p15:guide id="9" pos="476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F7EF"/>
    <a:srgbClr val="CDB5D7"/>
    <a:srgbClr val="CEE097"/>
    <a:srgbClr val="ACDDFC"/>
    <a:srgbClr val="80C1EB"/>
    <a:srgbClr val="18A0DB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97" d="100"/>
          <a:sy n="97" d="100"/>
        </p:scale>
        <p:origin x="504" y="78"/>
      </p:cViewPr>
      <p:guideLst>
        <p:guide orient="horz" pos="2160"/>
        <p:guide orient="horz" pos="3974"/>
        <p:guide orient="horz" pos="346"/>
        <p:guide orient="horz" pos="482"/>
        <p:guide orient="horz" pos="3861"/>
        <p:guide pos="2880"/>
        <p:guide pos="340"/>
        <p:guide pos="5397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02F4428-3D89-47DA-AFE8-5FF87C775EE5}" type="datetimeFigureOut">
              <a:rPr lang="en-GB"/>
              <a:pPr>
                <a:defRPr/>
              </a:pPr>
              <a:t>04/12/2019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B268A09D-BA54-446E-BF1B-FE70CE664E4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FE8D681-3D86-4925-B5D0-E5E990D524D6}" type="datetimeFigureOut">
              <a:rPr lang="en-GB"/>
              <a:pPr>
                <a:defRPr/>
              </a:pPr>
              <a:t>04/12/2019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F4C2707-A6C9-4C34-A7CB-7E9CCCC82E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1140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896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07656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3599932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991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Trychineb</a:t>
            </a:r>
          </a:p>
        </p:txBody>
      </p:sp>
      <p:sp>
        <p:nvSpPr>
          <p:cNvPr id="9219" name="Content Placeholder 21"/>
          <p:cNvSpPr>
            <a:spLocks noGrp="1"/>
          </p:cNvSpPr>
          <p:nvPr>
            <p:ph idx="1"/>
          </p:nvPr>
        </p:nvSpPr>
        <p:spPr>
          <a:xfrm>
            <a:off x="755650" y="1333500"/>
            <a:ext cx="7632700" cy="4578350"/>
          </a:xfrm>
        </p:spPr>
        <p:txBody>
          <a:bodyPr lIns="108000" tIns="108000" rIns="108000" bIns="108000"/>
          <a:lstStyle/>
          <a:p>
            <a:pPr eaLnBrk="1" hangingPunct="1"/>
            <a:r>
              <a:rPr lang="en-GB" altLang="en-US">
                <a:latin typeface="Twinkl" pitchFamily="2" charset="0"/>
                <a:cs typeface="Sassoon Infant Rg" charset="0"/>
              </a:rPr>
              <a:t>Ar yr 21ain o Hydref 1966, fe lithrodd gwastraff o domen lo rhif 7 Glofa Ynysowen i lawr y mynydd a llyncu'r ysgol gynradd leol ynghyd â fferm ac ugain o dai cyfagos.</a:t>
            </a:r>
          </a:p>
          <a:p>
            <a:pPr eaLnBrk="1" hangingPunct="1"/>
            <a:r>
              <a:rPr lang="en-GB" altLang="en-US">
                <a:latin typeface="Twinkl" pitchFamily="2" charset="0"/>
                <a:cs typeface="Sassoon Infant Rg" charset="0"/>
              </a:rPr>
              <a:t>Digwyddodd y drychineb ar fore Gwener, yn union ar ôl i wasanaeth dyddiol Ysgol Pantglas orffen a’r plant newydd ddechrau ar eu gwaith. Clywyd sŵn taranllyd wrth i filoedd o dunelli o lo slyri du deithio’n gyflym tuag at yr ysgol.</a:t>
            </a:r>
          </a:p>
          <a:p>
            <a:pPr eaLnBrk="1" hangingPunct="1"/>
            <a:r>
              <a:rPr lang="en-GB" altLang="en-US">
                <a:latin typeface="Twinkl" pitchFamily="2" charset="0"/>
                <a:cs typeface="Sassoon Infant Rg" charset="0"/>
              </a:rPr>
              <a:t>Ymhen dim, roedd y plant a'r oedolion yn gaeth o dan y mwd a'r slyri a lenwodd yr ystafelloedd dosbarth.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413" y="4445000"/>
            <a:ext cx="7359650" cy="168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 Yr Ymgais i Achub y Plant</a:t>
            </a:r>
          </a:p>
        </p:txBody>
      </p:sp>
      <p:sp>
        <p:nvSpPr>
          <p:cNvPr id="10243" name="Content Placeholder 21"/>
          <p:cNvSpPr>
            <a:spLocks noGrp="1"/>
          </p:cNvSpPr>
          <p:nvPr>
            <p:ph idx="1"/>
          </p:nvPr>
        </p:nvSpPr>
        <p:spPr>
          <a:xfrm>
            <a:off x="755650" y="1473200"/>
            <a:ext cx="4624388" cy="2603500"/>
          </a:xfrm>
        </p:spPr>
        <p:txBody>
          <a:bodyPr lIns="108000" tIns="108000" rIns="108000" bIns="108000"/>
          <a:lstStyle/>
          <a:p>
            <a:pPr eaLnBrk="1" hangingPunct="1"/>
            <a:r>
              <a:rPr lang="en-GB" altLang="en-US" sz="1600">
                <a:latin typeface="Twinkl" pitchFamily="2" charset="0"/>
                <a:cs typeface="Sassoon Infant Rg" charset="0"/>
              </a:rPr>
              <a:t>Cyrhaeddodd achubwyr o'r cymoedd cyfagos yn gyflym, gan ddechrau cloddio yn y gobaith o dynnu’r plant ac athrawon allan o'r ysgol a oedd, erbyn hyn, wedi ei chladdu yn y slyri. Cloddiodd y dynion yn wyllt gyda'u dwylo wrth iddynt glywed s</a:t>
            </a:r>
            <a:r>
              <a:rPr lang="en-GB" altLang="en-US" sz="1600">
                <a:latin typeface="Calibri" panose="020F0502020204030204" pitchFamily="34" charset="0"/>
                <a:cs typeface="Sassoon Infant Rg" charset="0"/>
              </a:rPr>
              <a:t>ŵ</a:t>
            </a:r>
            <a:r>
              <a:rPr lang="en-GB" altLang="en-US" sz="1600">
                <a:latin typeface="Twinkl" pitchFamily="2" charset="0"/>
                <a:cs typeface="Sassoon Infant Rg" charset="0"/>
              </a:rPr>
              <a:t>n y plant yn crio. </a:t>
            </a:r>
          </a:p>
          <a:p>
            <a:pPr eaLnBrk="1" hangingPunct="1"/>
            <a:r>
              <a:rPr lang="en-GB" altLang="en-US" sz="1600">
                <a:latin typeface="Twinkl" pitchFamily="2" charset="0"/>
                <a:cs typeface="Sassoon Infant Rg" charset="0"/>
              </a:rPr>
              <a:t>Brysiodd glowyr eraill o byllau glo ardal Merthyr Tudful i ymuno yn yr ymgais i achub y plant. Gweithiodd pawb gyda'i gilydd i dwnelu i mewn i rannau gwahanol o’r ysgol.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1975" y="1473200"/>
            <a:ext cx="2836863" cy="461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755650" y="4224338"/>
            <a:ext cx="4795838" cy="1622425"/>
          </a:xfrm>
          <a:prstGeom prst="rect">
            <a:avLst/>
          </a:prstGeom>
          <a:solidFill>
            <a:srgbClr val="CEE09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4000" tIns="72000" rIns="14400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Darganfuwyd rhai plant yn fyw yn y cyfnod yn syth ar ôl y drychineb ac roedd llawer o ambiwlansys wedi cyrraedd yno i'w trin. Ond, ar ôl 11 gloch y bore, ni ddaethant o hyd i unrhyw un arall yn fyw. Aeth popeth yn dawel.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b="1">
                <a:solidFill>
                  <a:schemeClr val="tx1"/>
                </a:solidFill>
              </a:rPr>
              <a:t>Bu farw 144 o bobl yn y drychineb.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61963" y="669925"/>
            <a:ext cx="8220075" cy="661988"/>
          </a:xfrm>
        </p:spPr>
        <p:txBody>
          <a:bodyPr/>
          <a:lstStyle/>
          <a:p>
            <a:pPr eaLnBrk="1" hangingPunct="1"/>
            <a:r>
              <a:rPr lang="en-GB" altLang="en-US" sz="3600"/>
              <a:t>Ar ôl y Drychineb</a:t>
            </a:r>
          </a:p>
        </p:txBody>
      </p:sp>
      <p:sp>
        <p:nvSpPr>
          <p:cNvPr id="11267" name="Content Placeholder 21"/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1038225"/>
          </a:xfrm>
        </p:spPr>
        <p:txBody>
          <a:bodyPr lIns="108000" tIns="108000" rIns="108000" bIns="108000"/>
          <a:lstStyle/>
          <a:p>
            <a:pPr eaLnBrk="1" hangingPunct="1"/>
            <a:r>
              <a:rPr lang="en-GB" altLang="en-US">
                <a:latin typeface="Twinkl" pitchFamily="2" charset="0"/>
                <a:cs typeface="Sassoon Infant Rg" charset="0"/>
              </a:rPr>
              <a:t>Fe wnaeth pobl ymateb o bell ac agos i’r lluniau a'r golygfeydd trist a welwyd yn y papurau newydd, ar y radio a’r teledu. Cyfrannwyd £1.75m at Gronfa Drychineb Aberfan i gynorthwyo’r bobl leol.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539875" y="2676525"/>
            <a:ext cx="3527425" cy="2360613"/>
          </a:xfrm>
          <a:prstGeom prst="rect">
            <a:avLst/>
          </a:prstGeom>
          <a:solidFill>
            <a:srgbClr val="CDB5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4000" tIns="72000" rIns="14400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y-GB" altLang="en-US">
                <a:solidFill>
                  <a:schemeClr val="tx1"/>
                </a:solidFill>
              </a:rPr>
              <a:t>Ar ôl y drychineb, ceisiodd y Bwrdd Glo Cenedlaethol ddweud nad oedd ganddynt unrhyw beth i wneud â’r digwyddiad. Fodd bynnag, roedd pobl y pentref eisoes wedi codi pryderon ynglŷn â diogelwch y tomenni hyn. </a:t>
            </a:r>
          </a:p>
        </p:txBody>
      </p:sp>
      <p:pic>
        <p:nvPicPr>
          <p:cNvPr id="1126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9900" y="2676525"/>
            <a:ext cx="1817688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0" name="Rectangle 4"/>
          <p:cNvSpPr>
            <a:spLocks noChangeArrowheads="1"/>
          </p:cNvSpPr>
          <p:nvPr/>
        </p:nvSpPr>
        <p:spPr bwMode="auto">
          <a:xfrm>
            <a:off x="5451475" y="2982913"/>
            <a:ext cx="1916113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cy-GB" altLang="en-US" sz="1200"/>
              <a:t>MAE’R LOFA YN CAEL </a:t>
            </a:r>
            <a:br>
              <a:rPr lang="cy-GB" altLang="en-US" sz="1200"/>
            </a:br>
            <a:r>
              <a:rPr lang="cy-GB" altLang="en-US" sz="1200"/>
              <a:t>EI RHEOLI GAN Y </a:t>
            </a:r>
          </a:p>
          <a:p>
            <a:pPr algn="ctr" eaLnBrk="1" hangingPunct="1"/>
            <a:r>
              <a:rPr lang="cy-GB" altLang="en-US" sz="1200" b="1"/>
              <a:t>BWRDD GLO </a:t>
            </a:r>
          </a:p>
          <a:p>
            <a:pPr algn="ctr" eaLnBrk="1" hangingPunct="1"/>
            <a:r>
              <a:rPr lang="cy-GB" altLang="en-US" sz="1200" b="1"/>
              <a:t>CENEDLAETHOL </a:t>
            </a:r>
          </a:p>
          <a:p>
            <a:pPr algn="ctr" eaLnBrk="1" hangingPunct="1"/>
            <a:r>
              <a:rPr lang="cy-GB" altLang="en-US" sz="1200"/>
              <a:t>AR RAN Y BOBL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61963" y="669925"/>
            <a:ext cx="8220075" cy="673100"/>
          </a:xfrm>
        </p:spPr>
        <p:txBody>
          <a:bodyPr/>
          <a:lstStyle/>
          <a:p>
            <a:pPr eaLnBrk="1" hangingPunct="1"/>
            <a:r>
              <a:rPr lang="en-GB" altLang="en-US" sz="3600"/>
              <a:t>Y Tribiwnlys</a:t>
            </a:r>
          </a:p>
        </p:txBody>
      </p:sp>
      <p:sp>
        <p:nvSpPr>
          <p:cNvPr id="12291" name="Content Placeholder 21"/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1914525"/>
          </a:xfrm>
        </p:spPr>
        <p:txBody>
          <a:bodyPr lIns="108000" tIns="108000" rIns="108000" bIns="108000"/>
          <a:lstStyle/>
          <a:p>
            <a:pPr algn="ctr" eaLnBrk="1" hangingPunct="1"/>
            <a:r>
              <a:rPr lang="cy-GB" altLang="en-US">
                <a:latin typeface="Twinkl" pitchFamily="2" charset="0"/>
                <a:cs typeface="Sassoon Infant Rg" charset="0"/>
              </a:rPr>
              <a:t>Canlyniad y tribiwnlys oedd condemnio'r Bwrdd Glo am ei fethiant i weithredu ar y pryderon a godwyd ynglŷn â diogelwch y tomenni. Cafodd y llywodraeth ei beirniadu hefyd am beidio â gweithredu ar y wybodaeth oedd ganddynt. Fodd bynnag, ni chafodd unrhyw un ei erlyn na'i ddirwyo ar ôl y drychineb.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6188" y="3311525"/>
            <a:ext cx="3365500" cy="240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 rot="446915">
            <a:off x="3716338" y="3613150"/>
            <a:ext cx="1514475" cy="531813"/>
          </a:xfrm>
          <a:prstGeom prst="rect">
            <a:avLst/>
          </a:prstGeom>
          <a:solidFill>
            <a:srgbClr val="F8F7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294" name="TextBox 2"/>
          <p:cNvSpPr txBox="1">
            <a:spLocks noChangeArrowheads="1"/>
          </p:cNvSpPr>
          <p:nvPr/>
        </p:nvSpPr>
        <p:spPr bwMode="auto">
          <a:xfrm rot="323520">
            <a:off x="3171825" y="3592513"/>
            <a:ext cx="24606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>
                <a:solidFill>
                  <a:schemeClr val="tx1"/>
                </a:solidFill>
              </a:rPr>
              <a:t>Glofeydd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>
                <a:solidFill>
                  <a:schemeClr val="tx1"/>
                </a:solidFill>
              </a:rPr>
              <a:t>a Chwareli (Tomenni)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>
                <a:solidFill>
                  <a:schemeClr val="tx1"/>
                </a:solidFill>
              </a:rPr>
              <a:t>Deddf 1969</a:t>
            </a:r>
            <a:endParaRPr lang="en-GB" altLang="en-US" sz="12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755650" y="2622550"/>
            <a:ext cx="3052763" cy="2360613"/>
          </a:xfrm>
          <a:prstGeom prst="rect">
            <a:avLst/>
          </a:prstGeom>
          <a:solidFill>
            <a:srgbClr val="CDB5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4000" tIns="72000" rIns="14400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Talodd y pentrefwyr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 £150 000 o Gronfa Trychineb Aberfan i gael gwared ar y slyri a'r mwd ar ôl y drychineb. Cafodd yr arian ei dalu yn ôl i bobl Aberfan yn 1997 gan y llywodraeth.</a:t>
            </a:r>
          </a:p>
        </p:txBody>
      </p:sp>
      <p:sp>
        <p:nvSpPr>
          <p:cNvPr id="13315" name="Title 20"/>
          <p:cNvSpPr>
            <a:spLocks noGrp="1"/>
          </p:cNvSpPr>
          <p:nvPr>
            <p:ph type="title"/>
          </p:nvPr>
        </p:nvSpPr>
        <p:spPr>
          <a:xfrm>
            <a:off x="461963" y="663575"/>
            <a:ext cx="8220075" cy="673100"/>
          </a:xfrm>
        </p:spPr>
        <p:txBody>
          <a:bodyPr/>
          <a:lstStyle/>
          <a:p>
            <a:pPr eaLnBrk="1" hangingPunct="1"/>
            <a:r>
              <a:rPr lang="en-GB" altLang="en-US" sz="3600"/>
              <a:t>Gwaredu'r Tomenni Glo</a:t>
            </a:r>
          </a:p>
        </p:txBody>
      </p:sp>
      <p:sp>
        <p:nvSpPr>
          <p:cNvPr id="13316" name="Content Placeholder 21"/>
          <p:cNvSpPr>
            <a:spLocks noGrp="1"/>
          </p:cNvSpPr>
          <p:nvPr>
            <p:ph idx="1"/>
          </p:nvPr>
        </p:nvSpPr>
        <p:spPr>
          <a:xfrm>
            <a:off x="755650" y="1336675"/>
            <a:ext cx="7632700" cy="1104900"/>
          </a:xfrm>
        </p:spPr>
        <p:txBody>
          <a:bodyPr lIns="108000" tIns="108000" rIns="108000" bIns="108000"/>
          <a:lstStyle/>
          <a:p>
            <a:pPr eaLnBrk="1" hangingPunct="1"/>
            <a:r>
              <a:rPr lang="en-GB" altLang="en-US">
                <a:latin typeface="Twinkl" pitchFamily="2" charset="0"/>
                <a:cs typeface="Sassoon Infant Rg" charset="0"/>
              </a:rPr>
              <a:t>Cafodd ymgyrch i gael gwared ar y tomenni cyfagos yn Aberfan ychydig o gefnogaeth. Teimlai bobl Aberfan nad oedd y llywodraeth yn eu cefnogi ac fe adawon nhw domen o slyri ar fwrdd yn y Swyddfa Gymreig, fel protest.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3" r="10323"/>
          <a:stretch>
            <a:fillRect/>
          </a:stretch>
        </p:blipFill>
        <p:spPr bwMode="auto">
          <a:xfrm>
            <a:off x="4102100" y="2443163"/>
            <a:ext cx="4286250" cy="368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61963" y="663575"/>
            <a:ext cx="8220075" cy="673100"/>
          </a:xfrm>
        </p:spPr>
        <p:txBody>
          <a:bodyPr/>
          <a:lstStyle/>
          <a:p>
            <a:pPr eaLnBrk="1" hangingPunct="1"/>
            <a:r>
              <a:rPr lang="en-GB" altLang="en-US" sz="3600"/>
              <a:t>Diogelwch</a:t>
            </a:r>
          </a:p>
        </p:txBody>
      </p:sp>
      <p:sp>
        <p:nvSpPr>
          <p:cNvPr id="14339" name="Content Placeholder 21"/>
          <p:cNvSpPr>
            <a:spLocks noGrp="1"/>
          </p:cNvSpPr>
          <p:nvPr>
            <p:ph idx="1"/>
          </p:nvPr>
        </p:nvSpPr>
        <p:spPr>
          <a:xfrm>
            <a:off x="755650" y="1382713"/>
            <a:ext cx="7632700" cy="4092575"/>
          </a:xfrm>
        </p:spPr>
        <p:txBody>
          <a:bodyPr lIns="108000" tIns="108000" rIns="108000" bIns="108000"/>
          <a:lstStyle/>
          <a:p>
            <a:pPr eaLnBrk="1" hangingPunct="1"/>
            <a:r>
              <a:rPr lang="en-GB" altLang="en-US">
                <a:latin typeface="Twinkl" pitchFamily="2" charset="0"/>
                <a:cs typeface="Sassoon Infant Rg" charset="0"/>
              </a:rPr>
              <a:t>Ar ôl trychineb Aberfan, fe wnaeth y diwydiant glo wella diogelwch y pyllau a‘r tomenni. Fodd bynnag, fe wnaeth 116 o blant a 28 oedolyn golli eu bywyd cyn i’r gwelliannau hyn gael eu cwblhau.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298"/>
          <a:stretch>
            <a:fillRect/>
          </a:stretch>
        </p:blipFill>
        <p:spPr bwMode="auto">
          <a:xfrm>
            <a:off x="755650" y="2647950"/>
            <a:ext cx="7632700" cy="348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1419</TotalTime>
  <Words>520</Words>
  <Application>Microsoft Office PowerPoint</Application>
  <PresentationFormat>On-screen Show (4:3)</PresentationFormat>
  <Paragraphs>27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Twinkl SemiBold</vt:lpstr>
      <vt:lpstr>Twinkl</vt:lpstr>
      <vt:lpstr>Calibri</vt:lpstr>
      <vt:lpstr>Sassoon Infant Rg</vt:lpstr>
      <vt:lpstr>Arial</vt:lpstr>
      <vt:lpstr>Office Theme</vt:lpstr>
      <vt:lpstr>PowerPoint Presentation</vt:lpstr>
      <vt:lpstr>Trychineb</vt:lpstr>
      <vt:lpstr> Yr Ymgais i Achub y Plant</vt:lpstr>
      <vt:lpstr>Ar ôl y Drychineb</vt:lpstr>
      <vt:lpstr>Y Tribiwnlys</vt:lpstr>
      <vt:lpstr>Gwaredu'r Tomenni Glo</vt:lpstr>
      <vt:lpstr>Diogelwch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Sally Naisby</cp:lastModifiedBy>
  <cp:revision>132</cp:revision>
  <dcterms:created xsi:type="dcterms:W3CDTF">2014-10-01T16:09:27Z</dcterms:created>
  <dcterms:modified xsi:type="dcterms:W3CDTF">2019-12-04T16:23:11Z</dcterms:modified>
</cp:coreProperties>
</file>