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8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00000000000000000" pitchFamily="2" charset="77"/>
      <p:regular r:id="rId29"/>
      <p:bold r:id="rId30"/>
    </p:embeddedFont>
    <p:embeddedFont>
      <p:font typeface="Twinkl SemiBold" panose="02000000000000000000" pitchFamily="2" charset="77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9"/>
    <a:srgbClr val="F9B000"/>
    <a:srgbClr val="65186A"/>
    <a:srgbClr val="CA075B"/>
    <a:srgbClr val="18A0DB"/>
    <a:srgbClr val="B8B8B8"/>
    <a:srgbClr val="AFDFF9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6210" autoAdjust="0"/>
  </p:normalViewPr>
  <p:slideViewPr>
    <p:cSldViewPr snapToGrid="0" showGuides="1">
      <p:cViewPr varScale="1">
        <p:scale>
          <a:sx n="128" d="100"/>
          <a:sy n="128" d="100"/>
        </p:scale>
        <p:origin x="1416" y="176"/>
      </p:cViewPr>
      <p:guideLst>
        <p:guide orient="horz" pos="2160"/>
        <p:guide pos="2857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7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864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2521455"/>
            <a:ext cx="5010838" cy="1713088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395952-DFA7-408E-A198-8B78E495A1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5845629" y="1901727"/>
            <a:ext cx="2497065" cy="4508599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Problemau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A556756-9C00-40D7-B5B6-705E69B0BC89}"/>
              </a:ext>
            </a:extLst>
          </p:cNvPr>
          <p:cNvSpPr txBox="1">
            <a:spLocks/>
          </p:cNvSpPr>
          <p:nvPr/>
        </p:nvSpPr>
        <p:spPr>
          <a:xfrm>
            <a:off x="755650" y="1896964"/>
            <a:ext cx="5309870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Helpwch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ddatrys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problemau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" name="Reveal Answer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957943" y="3694103"/>
            <a:ext cx="173000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789135" y="4471015"/>
            <a:ext cx="4572000" cy="1588843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134B4D-4E8E-4215-BFAB-6A5B42B7C289}"/>
              </a:ext>
            </a:extLst>
          </p:cNvPr>
          <p:cNvSpPr txBox="1"/>
          <p:nvPr/>
        </p:nvSpPr>
        <p:spPr>
          <a:xfrm>
            <a:off x="957942" y="2655130"/>
            <a:ext cx="4673563" cy="2616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GB" sz="1700" dirty="0">
                <a:latin typeface="Twinkl" panose="02000000000000000000" pitchFamily="2" charset="0"/>
              </a:rPr>
              <a:t>Beth </a:t>
            </a:r>
            <a:r>
              <a:rPr lang="en-GB" sz="1700" dirty="0" err="1">
                <a:latin typeface="Twinkl" panose="02000000000000000000" pitchFamily="2" charset="0"/>
              </a:rPr>
              <a:t>yw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gwerth</a:t>
            </a:r>
            <a:r>
              <a:rPr lang="en-GB" sz="1700" dirty="0">
                <a:latin typeface="Twinkl" panose="02000000000000000000" pitchFamily="2" charset="0"/>
              </a:rPr>
              <a:t> y </a:t>
            </a:r>
            <a:r>
              <a:rPr lang="en-GB" sz="1700" dirty="0" err="1">
                <a:latin typeface="Twinkl" panose="02000000000000000000" pitchFamily="2" charset="0"/>
              </a:rPr>
              <a:t>digid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sydd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wedi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ei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danlinellu</a:t>
            </a:r>
            <a:r>
              <a:rPr lang="en-GB" sz="1700" dirty="0">
                <a:latin typeface="Twinkl" panose="02000000000000000000" pitchFamily="2" charset="0"/>
              </a:rPr>
              <a:t>?</a:t>
            </a:r>
            <a:endParaRPr lang="en-US" sz="1700" dirty="0">
              <a:latin typeface="Twinkl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0754C4-383D-4936-8BA1-B4B8B8CA13F1}"/>
              </a:ext>
            </a:extLst>
          </p:cNvPr>
          <p:cNvSpPr txBox="1"/>
          <p:nvPr/>
        </p:nvSpPr>
        <p:spPr>
          <a:xfrm>
            <a:off x="2570802" y="2967782"/>
            <a:ext cx="941695" cy="6924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4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9</a:t>
            </a:r>
            <a:r>
              <a:rPr lang="en-US" sz="4500" b="1" u="sng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</a:t>
            </a:r>
            <a:r>
              <a:rPr lang="en-US" sz="4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</a:t>
            </a:r>
            <a:endParaRPr lang="en-US" sz="4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628A08-5298-4600-A186-4B8C2114AFC3}"/>
              </a:ext>
            </a:extLst>
          </p:cNvPr>
          <p:cNvSpPr txBox="1"/>
          <p:nvPr/>
        </p:nvSpPr>
        <p:spPr>
          <a:xfrm>
            <a:off x="1558091" y="4608750"/>
            <a:ext cx="2177143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r">
              <a:spcBef>
                <a:spcPts val="0"/>
              </a:spcBef>
            </a:pPr>
            <a:r>
              <a:rPr lang="en-US" sz="3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493 + 200 =</a:t>
            </a:r>
          </a:p>
          <a:p>
            <a:pPr lvl="0" algn="r">
              <a:spcBef>
                <a:spcPts val="0"/>
              </a:spcBef>
            </a:pPr>
            <a:r>
              <a:rPr lang="en-US" sz="3000" dirty="0">
                <a:latin typeface="Twinkl" panose="02000000000000000000" pitchFamily="2" charset="0"/>
                <a:cs typeface="Calibri"/>
                <a:sym typeface="Calibri"/>
              </a:rPr>
              <a:t>100 – 45 =</a:t>
            </a:r>
            <a:endParaRPr lang="en-US" sz="3000" dirty="0">
              <a:latin typeface="Twinkl" panose="02000000000000000000" pitchFamily="2" charset="0"/>
            </a:endParaRPr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957941" y="5555250"/>
            <a:ext cx="1730003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BECA82-0BDD-4B30-9145-6193C14FE2FC}"/>
              </a:ext>
            </a:extLst>
          </p:cNvPr>
          <p:cNvSpPr txBox="1"/>
          <p:nvPr/>
        </p:nvSpPr>
        <p:spPr>
          <a:xfrm>
            <a:off x="2687944" y="3082283"/>
            <a:ext cx="2310776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GB" sz="3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40 neu 4 </a:t>
            </a:r>
            <a:r>
              <a:rPr lang="en-GB" sz="3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deg</a:t>
            </a:r>
            <a:endParaRPr lang="en-US" sz="3000" dirty="0">
              <a:latin typeface="Twinkl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CD0360-AEB6-4AF6-BB37-114C7761118C}"/>
              </a:ext>
            </a:extLst>
          </p:cNvPr>
          <p:cNvSpPr txBox="1"/>
          <p:nvPr/>
        </p:nvSpPr>
        <p:spPr>
          <a:xfrm>
            <a:off x="3832366" y="4608750"/>
            <a:ext cx="786525" cy="923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693</a:t>
            </a:r>
          </a:p>
          <a:p>
            <a:pPr lvl="0">
              <a:spcBef>
                <a:spcPts val="0"/>
              </a:spcBef>
            </a:pPr>
            <a:r>
              <a:rPr lang="en-US" sz="3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55</a:t>
            </a:r>
            <a:endParaRPr lang="en-US" sz="3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7BEEA2E-D76B-466A-915F-86274523C5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9941" y="4316609"/>
            <a:ext cx="1431961" cy="209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9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10451 0.000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2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4" grpId="0" animBg="1"/>
      <p:bldP spid="5" grpId="0" animBg="1"/>
      <p:bldP spid="6" grpId="0" animBg="1"/>
      <p:bldP spid="9" grpId="0" animBg="1"/>
      <p:bldP spid="12" grpId="0"/>
      <p:bldP spid="13" grpId="0"/>
      <p:bldP spid="13" grpId="1"/>
      <p:bldP spid="14" grpId="0"/>
      <p:bldP spid="15" grpId="0" animBg="1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1980353"/>
            <a:ext cx="3642188" cy="4112471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836D4FB-6082-4EFB-8DEE-7952EF500F2D}"/>
              </a:ext>
            </a:extLst>
          </p:cNvPr>
          <p:cNvCxnSpPr>
            <a:cxnSpLocks/>
          </p:cNvCxnSpPr>
          <p:nvPr/>
        </p:nvCxnSpPr>
        <p:spPr>
          <a:xfrm flipH="1">
            <a:off x="1918169" y="3297921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C5E0AD8-7D02-4D0F-8EE0-31A74434882C}"/>
              </a:ext>
            </a:extLst>
          </p:cNvPr>
          <p:cNvCxnSpPr>
            <a:stCxn id="7" idx="5"/>
          </p:cNvCxnSpPr>
          <p:nvPr/>
        </p:nvCxnSpPr>
        <p:spPr>
          <a:xfrm>
            <a:off x="2980594" y="3322657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Problemau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</a:t>
            </a:r>
            <a:endParaRPr lang="en-GB" sz="3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" name="Reveal Answer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957942" y="5545680"/>
            <a:ext cx="173999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4712679" y="1980353"/>
            <a:ext cx="3642186" cy="3412261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4908618" y="4852510"/>
            <a:ext cx="171895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0C68E5-2CEC-40C5-95A2-28D0FDD5C0B2}"/>
              </a:ext>
            </a:extLst>
          </p:cNvPr>
          <p:cNvSpPr txBox="1"/>
          <p:nvPr/>
        </p:nvSpPr>
        <p:spPr>
          <a:xfrm>
            <a:off x="4908619" y="2206158"/>
            <a:ext cx="2148928" cy="8309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b="1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</a:t>
            </a: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Problem</a:t>
            </a:r>
          </a:p>
          <a:p>
            <a:pPr lvl="0"/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cyfanswm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darnau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arian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E615862-5DDC-450F-A6A8-FDC18A1CB192}"/>
              </a:ext>
            </a:extLst>
          </p:cNvPr>
          <p:cNvSpPr txBox="1">
            <a:spLocks/>
          </p:cNvSpPr>
          <p:nvPr/>
        </p:nvSpPr>
        <p:spPr>
          <a:xfrm>
            <a:off x="957942" y="2156124"/>
            <a:ext cx="812464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x a ÷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1E72929-0E0A-4891-80C2-3E40B2980572}"/>
              </a:ext>
            </a:extLst>
          </p:cNvPr>
          <p:cNvGrpSpPr/>
          <p:nvPr/>
        </p:nvGrpSpPr>
        <p:grpSpPr>
          <a:xfrm>
            <a:off x="2086453" y="2428516"/>
            <a:ext cx="1047551" cy="1047551"/>
            <a:chOff x="2086453" y="2428516"/>
            <a:chExt cx="1047551" cy="10475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007ACFF-A443-4346-9129-35FAEA1C6C85}"/>
                </a:ext>
              </a:extLst>
            </p:cNvPr>
            <p:cNvSpPr/>
            <p:nvPr/>
          </p:nvSpPr>
          <p:spPr>
            <a:xfrm>
              <a:off x="2086453" y="242851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AE4D787-8EC1-40CF-8B40-DF72EC1C6071}"/>
                </a:ext>
              </a:extLst>
            </p:cNvPr>
            <p:cNvSpPr txBox="1"/>
            <p:nvPr/>
          </p:nvSpPr>
          <p:spPr>
            <a:xfrm>
              <a:off x="2086453" y="2713764"/>
              <a:ext cx="1047551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31 x 3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D751AA67-468D-481E-823A-0AD3ACD93B1C}"/>
              </a:ext>
            </a:extLst>
          </p:cNvPr>
          <p:cNvGrpSpPr/>
          <p:nvPr/>
        </p:nvGrpSpPr>
        <p:grpSpPr>
          <a:xfrm>
            <a:off x="1105657" y="3476066"/>
            <a:ext cx="1180344" cy="1047551"/>
            <a:chOff x="1105657" y="3476066"/>
            <a:chExt cx="1180344" cy="1047551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E03CF35-52F3-4E80-BED0-33D9A38A9EBF}"/>
                </a:ext>
              </a:extLst>
            </p:cNvPr>
            <p:cNvSpPr/>
            <p:nvPr/>
          </p:nvSpPr>
          <p:spPr>
            <a:xfrm>
              <a:off x="1172053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BE1D753-FA6B-424C-9D92-968CB8AE8842}"/>
                </a:ext>
              </a:extLst>
            </p:cNvPr>
            <p:cNvSpPr txBox="1"/>
            <p:nvPr/>
          </p:nvSpPr>
          <p:spPr>
            <a:xfrm>
              <a:off x="1105657" y="3761314"/>
              <a:ext cx="1180344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30 x 3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0DACD17-5B95-4490-BF2A-955F2CAF7BA1}"/>
              </a:ext>
            </a:extLst>
          </p:cNvPr>
          <p:cNvGrpSpPr/>
          <p:nvPr/>
        </p:nvGrpSpPr>
        <p:grpSpPr>
          <a:xfrm>
            <a:off x="3000675" y="3476066"/>
            <a:ext cx="1047551" cy="1047551"/>
            <a:chOff x="3000675" y="3476066"/>
            <a:chExt cx="1047551" cy="104755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C04DD06-785C-4A27-9459-4700E6C5957D}"/>
                </a:ext>
              </a:extLst>
            </p:cNvPr>
            <p:cNvSpPr/>
            <p:nvPr/>
          </p:nvSpPr>
          <p:spPr>
            <a:xfrm>
              <a:off x="3000675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041B431-9BBD-47BB-97C0-CE6DC0739DD0}"/>
                </a:ext>
              </a:extLst>
            </p:cNvPr>
            <p:cNvSpPr txBox="1"/>
            <p:nvPr/>
          </p:nvSpPr>
          <p:spPr>
            <a:xfrm>
              <a:off x="3000675" y="3761314"/>
              <a:ext cx="1047551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1 x 3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5C20908-601A-407E-A584-393CAA89A941}"/>
              </a:ext>
            </a:extLst>
          </p:cNvPr>
          <p:cNvSpPr txBox="1"/>
          <p:nvPr/>
        </p:nvSpPr>
        <p:spPr>
          <a:xfrm>
            <a:off x="957943" y="4779428"/>
            <a:ext cx="1582058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31 x 3 =</a:t>
            </a:r>
            <a:endParaRPr lang="en-US" sz="3500" dirty="0"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F852ED-2036-4AB3-95D2-90D528B570F2}"/>
              </a:ext>
            </a:extLst>
          </p:cNvPr>
          <p:cNvSpPr txBox="1"/>
          <p:nvPr/>
        </p:nvSpPr>
        <p:spPr>
          <a:xfrm>
            <a:off x="2610228" y="4808864"/>
            <a:ext cx="652478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93</a:t>
            </a:r>
            <a:endParaRPr lang="en-US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50CDE77-D1B4-4D32-B6BA-BB11840FA94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618" y="3121663"/>
            <a:ext cx="832295" cy="83099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E24BE61-2572-4DB1-A220-0825E2FFD1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5653" y="3032713"/>
            <a:ext cx="1139876" cy="11294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C702473-5B75-4345-ACAD-EFC32D8AC8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587" y="2147215"/>
            <a:ext cx="874231" cy="87268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A69B80C-FED0-4538-A7B5-8A13ECCD8FD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587" y="3135225"/>
            <a:ext cx="874231" cy="87268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ED90961-AFBB-4742-B5F5-34729E8D7E7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4378" y="3982506"/>
            <a:ext cx="561405" cy="56246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3D47470-8414-42B4-811E-AA6B2BCD7FBB}"/>
              </a:ext>
            </a:extLst>
          </p:cNvPr>
          <p:cNvSpPr txBox="1"/>
          <p:nvPr/>
        </p:nvSpPr>
        <p:spPr>
          <a:xfrm>
            <a:off x="6989101" y="4254312"/>
            <a:ext cx="1144087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r">
              <a:spcBef>
                <a:spcPts val="0"/>
              </a:spcBef>
            </a:pP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£1.75</a:t>
            </a:r>
            <a:endParaRPr lang="en-US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6490D5FA-AAF7-4A69-8E09-2DFAB489A4B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1105657" y="257174"/>
            <a:ext cx="831270" cy="150090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9E28A04-B54E-479C-9A89-F9ADC65BA4B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006" y="5107519"/>
            <a:ext cx="892247" cy="1307521"/>
          </a:xfrm>
          <a:prstGeom prst="rect">
            <a:avLst/>
          </a:prstGeom>
        </p:spPr>
      </p:pic>
      <p:sp>
        <p:nvSpPr>
          <p:cNvPr id="33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2155306-7615-483F-B4DB-E95DB10C74C6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07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6" grpId="0" animBg="1"/>
      <p:bldP spid="9" grpId="0" animBg="1"/>
      <p:bldP spid="15" grpId="0" animBg="1"/>
      <p:bldP spid="19" grpId="0"/>
      <p:bldP spid="20" grpId="0" animBg="1"/>
      <p:bldP spid="29" grpId="0"/>
      <p:bldP spid="30" grpId="0"/>
      <p:bldP spid="40" grpId="0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5414379" y="1980353"/>
            <a:ext cx="2930226" cy="3412261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Problemau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" name="Reveal Answer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5583186" y="4782326"/>
            <a:ext cx="178408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800309" y="1980353"/>
            <a:ext cx="4389326" cy="4112472"/>
          </a:xfrm>
          <a:prstGeom prst="roundRect">
            <a:avLst>
              <a:gd name="adj" fmla="val 5823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1023084" y="5321464"/>
            <a:ext cx="2596398" cy="564854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Ydy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gywir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</a:p>
          <a:p>
            <a:pPr lvl="0" algn="ctr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Esboniwch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0C68E5-2CEC-40C5-95A2-28D0FDD5C0B2}"/>
              </a:ext>
            </a:extLst>
          </p:cNvPr>
          <p:cNvSpPr txBox="1"/>
          <p:nvPr/>
        </p:nvSpPr>
        <p:spPr>
          <a:xfrm>
            <a:off x="990914" y="2132194"/>
            <a:ext cx="2148928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b="1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</a:t>
            </a:r>
            <a:r>
              <a:rPr lang="en-GB" b="1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Problem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E615862-5DDC-450F-A6A8-FDC18A1CB192}"/>
              </a:ext>
            </a:extLst>
          </p:cNvPr>
          <p:cNvSpPr txBox="1">
            <a:spLocks/>
          </p:cNvSpPr>
          <p:nvPr/>
        </p:nvSpPr>
        <p:spPr>
          <a:xfrm>
            <a:off x="5583186" y="2156124"/>
            <a:ext cx="1217664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 a cm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858A32-A50A-4DF7-B4FA-2985DE093A8F}"/>
              </a:ext>
            </a:extLst>
          </p:cNvPr>
          <p:cNvSpPr txBox="1"/>
          <p:nvPr/>
        </p:nvSpPr>
        <p:spPr>
          <a:xfrm>
            <a:off x="5583186" y="2597699"/>
            <a:ext cx="2653358" cy="7848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Ychwanegwch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symbolau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cywir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er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mwyn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cwblhau’r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frawddeg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rif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1700" dirty="0">
              <a:latin typeface="Twinkl" panose="02000000000000000000" pitchFamily="2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6BA1DE33-96BD-4391-BB37-90376E736C93}"/>
              </a:ext>
            </a:extLst>
          </p:cNvPr>
          <p:cNvSpPr/>
          <p:nvPr/>
        </p:nvSpPr>
        <p:spPr>
          <a:xfrm>
            <a:off x="6512791" y="3448982"/>
            <a:ext cx="406163" cy="491640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412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84939645-8EB2-4005-9FB5-49246C1069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818237"/>
              </p:ext>
            </p:extLst>
          </p:nvPr>
        </p:nvGraphicFramePr>
        <p:xfrm>
          <a:off x="1017888" y="2561032"/>
          <a:ext cx="3923982" cy="255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012">
                  <a:extLst>
                    <a:ext uri="{9D8B030D-6E8A-4147-A177-3AD203B41FA5}">
                      <a16:colId xmlns:a16="http://schemas.microsoft.com/office/drawing/2014/main" val="2645220297"/>
                    </a:ext>
                  </a:extLst>
                </a:gridCol>
                <a:gridCol w="513394">
                  <a:extLst>
                    <a:ext uri="{9D8B030D-6E8A-4147-A177-3AD203B41FA5}">
                      <a16:colId xmlns:a16="http://schemas.microsoft.com/office/drawing/2014/main" val="1718291726"/>
                    </a:ext>
                  </a:extLst>
                </a:gridCol>
                <a:gridCol w="513394">
                  <a:extLst>
                    <a:ext uri="{9D8B030D-6E8A-4147-A177-3AD203B41FA5}">
                      <a16:colId xmlns:a16="http://schemas.microsoft.com/office/drawing/2014/main" val="2453077482"/>
                    </a:ext>
                  </a:extLst>
                </a:gridCol>
                <a:gridCol w="513394">
                  <a:extLst>
                    <a:ext uri="{9D8B030D-6E8A-4147-A177-3AD203B41FA5}">
                      <a16:colId xmlns:a16="http://schemas.microsoft.com/office/drawing/2014/main" val="1234931510"/>
                    </a:ext>
                  </a:extLst>
                </a:gridCol>
                <a:gridCol w="513394">
                  <a:extLst>
                    <a:ext uri="{9D8B030D-6E8A-4147-A177-3AD203B41FA5}">
                      <a16:colId xmlns:a16="http://schemas.microsoft.com/office/drawing/2014/main" val="3175839329"/>
                    </a:ext>
                  </a:extLst>
                </a:gridCol>
                <a:gridCol w="513394">
                  <a:extLst>
                    <a:ext uri="{9D8B030D-6E8A-4147-A177-3AD203B41FA5}">
                      <a16:colId xmlns:a16="http://schemas.microsoft.com/office/drawing/2014/main" val="1617581006"/>
                    </a:ext>
                  </a:extLst>
                </a:gridCol>
              </a:tblGrid>
              <a:tr h="63489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i="0" kern="1200" dirty="0" err="1">
                          <a:solidFill>
                            <a:schemeClr val="tx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Cenhinen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b="1" i="0" kern="1200" dirty="0" err="1">
                          <a:solidFill>
                            <a:schemeClr val="tx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Bedr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Twinkl" panose="02000000000000000000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4428362"/>
                  </a:ext>
                </a:extLst>
              </a:tr>
              <a:tr h="63489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Tiwlip</a:t>
                      </a:r>
                      <a:endParaRPr lang="en-GB" sz="1800" b="1" dirty="0">
                        <a:solidFill>
                          <a:schemeClr val="dk1"/>
                        </a:solidFill>
                        <a:latin typeface="Twinkl" panose="02000000000000000000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412882"/>
                  </a:ext>
                </a:extLst>
              </a:tr>
              <a:tr h="63489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Llygad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y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Dydd</a:t>
                      </a:r>
                      <a:endParaRPr lang="en-GB" b="1" dirty="0">
                        <a:ln>
                          <a:noFill/>
                        </a:ln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9815669"/>
                  </a:ext>
                </a:extLst>
              </a:tr>
              <a:tr h="63489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Blodyn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Haul</a:t>
                      </a:r>
                      <a:endParaRPr lang="en-GB" b="1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228456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C3B0CF06-2D97-4A74-ABF1-6572780A8E3F}"/>
              </a:ext>
            </a:extLst>
          </p:cNvPr>
          <p:cNvSpPr/>
          <p:nvPr/>
        </p:nvSpPr>
        <p:spPr>
          <a:xfrm>
            <a:off x="2410192" y="2664374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617B958-8D61-4393-82D5-48065E4680B8}"/>
              </a:ext>
            </a:extLst>
          </p:cNvPr>
          <p:cNvSpPr/>
          <p:nvPr/>
        </p:nvSpPr>
        <p:spPr>
          <a:xfrm>
            <a:off x="2410191" y="3298994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22CF7CE-9077-455B-9E90-062F91441C50}"/>
              </a:ext>
            </a:extLst>
          </p:cNvPr>
          <p:cNvSpPr/>
          <p:nvPr/>
        </p:nvSpPr>
        <p:spPr>
          <a:xfrm>
            <a:off x="2410191" y="3931366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Partial Circle 11">
            <a:extLst>
              <a:ext uri="{FF2B5EF4-FFF2-40B4-BE49-F238E27FC236}">
                <a16:creationId xmlns:a16="http://schemas.microsoft.com/office/drawing/2014/main" id="{EDFCC03A-219C-4894-ACBA-8F0EDE9505F8}"/>
              </a:ext>
            </a:extLst>
          </p:cNvPr>
          <p:cNvSpPr/>
          <p:nvPr/>
        </p:nvSpPr>
        <p:spPr>
          <a:xfrm>
            <a:off x="2410191" y="4563738"/>
            <a:ext cx="437783" cy="437783"/>
          </a:xfrm>
          <a:prstGeom prst="pi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B85F7D6-4AB7-41B3-A96D-1238990A0145}"/>
              </a:ext>
            </a:extLst>
          </p:cNvPr>
          <p:cNvSpPr/>
          <p:nvPr/>
        </p:nvSpPr>
        <p:spPr>
          <a:xfrm>
            <a:off x="2925713" y="2664374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Partial Circle 51">
            <a:extLst>
              <a:ext uri="{FF2B5EF4-FFF2-40B4-BE49-F238E27FC236}">
                <a16:creationId xmlns:a16="http://schemas.microsoft.com/office/drawing/2014/main" id="{C79A7588-9697-4675-8C6B-8A1379D51375}"/>
              </a:ext>
            </a:extLst>
          </p:cNvPr>
          <p:cNvSpPr/>
          <p:nvPr/>
        </p:nvSpPr>
        <p:spPr>
          <a:xfrm rot="5400000">
            <a:off x="3529618" y="2664374"/>
            <a:ext cx="437783" cy="437783"/>
          </a:xfrm>
          <a:prstGeom prst="pie">
            <a:avLst>
              <a:gd name="adj1" fmla="val 0"/>
              <a:gd name="adj2" fmla="val 10866100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3" name="Partial Circle 52">
            <a:extLst>
              <a:ext uri="{FF2B5EF4-FFF2-40B4-BE49-F238E27FC236}">
                <a16:creationId xmlns:a16="http://schemas.microsoft.com/office/drawing/2014/main" id="{C8BCB0A8-86F0-4C53-AC1B-00EC62FD9009}"/>
              </a:ext>
            </a:extLst>
          </p:cNvPr>
          <p:cNvSpPr/>
          <p:nvPr/>
        </p:nvSpPr>
        <p:spPr>
          <a:xfrm rot="5400000">
            <a:off x="2994972" y="3306831"/>
            <a:ext cx="437783" cy="437783"/>
          </a:xfrm>
          <a:prstGeom prst="pie">
            <a:avLst>
              <a:gd name="adj1" fmla="val 0"/>
              <a:gd name="adj2" fmla="val 10866100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A123FBE-8DDF-4414-8083-3A4C4A2625F3}"/>
              </a:ext>
            </a:extLst>
          </p:cNvPr>
          <p:cNvSpPr/>
          <p:nvPr/>
        </p:nvSpPr>
        <p:spPr>
          <a:xfrm>
            <a:off x="2920950" y="3931914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6A87019-88C1-4021-B0AB-5B47101ADCCA}"/>
              </a:ext>
            </a:extLst>
          </p:cNvPr>
          <p:cNvSpPr/>
          <p:nvPr/>
        </p:nvSpPr>
        <p:spPr>
          <a:xfrm>
            <a:off x="3441235" y="3931366"/>
            <a:ext cx="437783" cy="437783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Partial Circle 55">
            <a:extLst>
              <a:ext uri="{FF2B5EF4-FFF2-40B4-BE49-F238E27FC236}">
                <a16:creationId xmlns:a16="http://schemas.microsoft.com/office/drawing/2014/main" id="{7FF8D546-9D02-41D1-A632-1C705E9E4C96}"/>
              </a:ext>
            </a:extLst>
          </p:cNvPr>
          <p:cNvSpPr/>
          <p:nvPr/>
        </p:nvSpPr>
        <p:spPr>
          <a:xfrm rot="5400000">
            <a:off x="4046168" y="4038507"/>
            <a:ext cx="437783" cy="437783"/>
          </a:xfrm>
          <a:prstGeom prst="pie">
            <a:avLst>
              <a:gd name="adj1" fmla="val 5401866"/>
              <a:gd name="adj2" fmla="val 10820394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F176F00-B507-4850-93C1-C6EFFB9AEF17}"/>
              </a:ext>
            </a:extLst>
          </p:cNvPr>
          <p:cNvGrpSpPr/>
          <p:nvPr/>
        </p:nvGrpSpPr>
        <p:grpSpPr>
          <a:xfrm>
            <a:off x="4226063" y="2109816"/>
            <a:ext cx="761064" cy="348051"/>
            <a:chOff x="3121307" y="2109816"/>
            <a:chExt cx="761064" cy="348051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9E793836-31CA-440B-9626-D55D26D260AF}"/>
                </a:ext>
              </a:extLst>
            </p:cNvPr>
            <p:cNvSpPr/>
            <p:nvPr/>
          </p:nvSpPr>
          <p:spPr>
            <a:xfrm>
              <a:off x="3121307" y="2109816"/>
              <a:ext cx="348051" cy="348051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170CC27-609F-4AD7-9CC8-529F1E3AED74}"/>
                </a:ext>
              </a:extLst>
            </p:cNvPr>
            <p:cNvSpPr txBox="1"/>
            <p:nvPr/>
          </p:nvSpPr>
          <p:spPr>
            <a:xfrm>
              <a:off x="3505832" y="2138924"/>
              <a:ext cx="376539" cy="2769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spcBef>
                  <a:spcPts val="0"/>
                </a:spcBef>
              </a:pPr>
              <a:r>
                <a:rPr lang="en-US" sz="1800" b="1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= 4</a:t>
              </a:r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1A209099-9A6D-4372-86DA-A2D8CEAA6F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4886372" y="4915368"/>
            <a:ext cx="831270" cy="1500907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6D0D501A-76B9-4FBF-84D0-07DA31D533BE}"/>
              </a:ext>
            </a:extLst>
          </p:cNvPr>
          <p:cNvGrpSpPr/>
          <p:nvPr/>
        </p:nvGrpSpPr>
        <p:grpSpPr>
          <a:xfrm>
            <a:off x="3649387" y="4697162"/>
            <a:ext cx="1157664" cy="773998"/>
            <a:chOff x="3649387" y="4697162"/>
            <a:chExt cx="1157664" cy="773998"/>
          </a:xfrm>
        </p:grpSpPr>
        <p:sp>
          <p:nvSpPr>
            <p:cNvPr id="16" name="Speech Bubble: Rectangle 15">
              <a:extLst>
                <a:ext uri="{FF2B5EF4-FFF2-40B4-BE49-F238E27FC236}">
                  <a16:creationId xmlns:a16="http://schemas.microsoft.com/office/drawing/2014/main" id="{ED88955A-1FAC-4464-BD3B-D25F4A9A6258}"/>
                </a:ext>
              </a:extLst>
            </p:cNvPr>
            <p:cNvSpPr/>
            <p:nvPr/>
          </p:nvSpPr>
          <p:spPr>
            <a:xfrm>
              <a:off x="3649387" y="4697162"/>
              <a:ext cx="1157664" cy="773998"/>
            </a:xfrm>
            <a:prstGeom prst="wedgeRectCallout">
              <a:avLst>
                <a:gd name="adj1" fmla="val 59384"/>
                <a:gd name="adj2" fmla="val 36261"/>
              </a:avLst>
            </a:prstGeom>
            <a:solidFill>
              <a:srgbClr val="AFDF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23B1D57-7BE4-4026-96D0-5DC17A177590}"/>
                </a:ext>
              </a:extLst>
            </p:cNvPr>
            <p:cNvSpPr txBox="1"/>
            <p:nvPr/>
          </p:nvSpPr>
          <p:spPr>
            <a:xfrm>
              <a:off x="3754301" y="4797126"/>
              <a:ext cx="1052750" cy="55399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spcBef>
                  <a:spcPts val="0"/>
                </a:spcBef>
              </a:pPr>
              <a:r>
                <a:rPr lang="en-GB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Mae gen </a:t>
              </a:r>
              <a:r>
                <a:rPr lang="en-GB" sz="18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r>
                <a:rPr lang="en-GB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6 </a:t>
              </a:r>
              <a:r>
                <a:rPr lang="en-GB" sz="18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tiwlip</a:t>
              </a:r>
              <a:r>
                <a:rPr lang="en-GB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.</a:t>
              </a:r>
              <a:endParaRPr lang="en-US" sz="1800" dirty="0">
                <a:latin typeface="Twinkl" panose="02000000000000000000" pitchFamily="2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6D43EAEE-1C83-42DA-9FB4-0F76EFE9A360}"/>
              </a:ext>
            </a:extLst>
          </p:cNvPr>
          <p:cNvSpPr txBox="1"/>
          <p:nvPr/>
        </p:nvSpPr>
        <p:spPr>
          <a:xfrm>
            <a:off x="6903217" y="3514209"/>
            <a:ext cx="3470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m</a:t>
            </a:r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C0A8618-BEB6-4F4B-A492-5ACEDC54C754}"/>
              </a:ext>
            </a:extLst>
          </p:cNvPr>
          <p:cNvSpPr txBox="1"/>
          <p:nvPr/>
        </p:nvSpPr>
        <p:spPr>
          <a:xfrm>
            <a:off x="7743825" y="3514209"/>
            <a:ext cx="4927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cm</a:t>
            </a:r>
            <a:endParaRPr lang="en-GB" dirty="0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5B7CB80-5C06-4981-A78B-D7F1D19613D1}"/>
              </a:ext>
            </a:extLst>
          </p:cNvPr>
          <p:cNvSpPr/>
          <p:nvPr/>
        </p:nvSpPr>
        <p:spPr>
          <a:xfrm>
            <a:off x="7378471" y="3444563"/>
            <a:ext cx="406163" cy="491640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412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F700242E-D0E4-43B7-8D87-4428497B451E}"/>
              </a:ext>
            </a:extLst>
          </p:cNvPr>
          <p:cNvSpPr/>
          <p:nvPr/>
        </p:nvSpPr>
        <p:spPr>
          <a:xfrm>
            <a:off x="6512791" y="4124780"/>
            <a:ext cx="406163" cy="491640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412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AE8BC7F-E7D1-430E-9D37-D720C1CBDE1B}"/>
              </a:ext>
            </a:extLst>
          </p:cNvPr>
          <p:cNvSpPr txBox="1"/>
          <p:nvPr/>
        </p:nvSpPr>
        <p:spPr>
          <a:xfrm>
            <a:off x="6903217" y="4190007"/>
            <a:ext cx="3470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m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F7B3271-AF9A-4AAF-8D91-CBF4FF0AAFC1}"/>
              </a:ext>
            </a:extLst>
          </p:cNvPr>
          <p:cNvSpPr txBox="1"/>
          <p:nvPr/>
        </p:nvSpPr>
        <p:spPr>
          <a:xfrm>
            <a:off x="7743825" y="4190007"/>
            <a:ext cx="4927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cm</a:t>
            </a:r>
            <a:endParaRPr lang="en-GB" dirty="0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A5963F6-2369-4D84-8AD6-FC75AA82FD80}"/>
              </a:ext>
            </a:extLst>
          </p:cNvPr>
          <p:cNvSpPr/>
          <p:nvPr/>
        </p:nvSpPr>
        <p:spPr>
          <a:xfrm>
            <a:off x="7378471" y="4120361"/>
            <a:ext cx="406163" cy="491640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412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932E12E-068E-4BD6-9BC8-35B6684E713F}"/>
              </a:ext>
            </a:extLst>
          </p:cNvPr>
          <p:cNvSpPr txBox="1"/>
          <p:nvPr/>
        </p:nvSpPr>
        <p:spPr>
          <a:xfrm>
            <a:off x="5498634" y="3548983"/>
            <a:ext cx="1083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144cm =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F817BC4-43DA-4EA0-9343-E5DF9856F382}"/>
              </a:ext>
            </a:extLst>
          </p:cNvPr>
          <p:cNvSpPr txBox="1"/>
          <p:nvPr/>
        </p:nvSpPr>
        <p:spPr>
          <a:xfrm>
            <a:off x="5474819" y="4211891"/>
            <a:ext cx="1083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320cm =</a:t>
            </a:r>
            <a:endParaRPr lang="en-US" sz="1800" dirty="0"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35C8A67-9DAF-4688-B47A-31B250CDEBAD}"/>
              </a:ext>
            </a:extLst>
          </p:cNvPr>
          <p:cNvSpPr txBox="1"/>
          <p:nvPr/>
        </p:nvSpPr>
        <p:spPr>
          <a:xfrm>
            <a:off x="6579400" y="3526676"/>
            <a:ext cx="225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422C4A4-FDA7-4BB0-8821-6B31CD409B74}"/>
              </a:ext>
            </a:extLst>
          </p:cNvPr>
          <p:cNvSpPr txBox="1"/>
          <p:nvPr/>
        </p:nvSpPr>
        <p:spPr>
          <a:xfrm>
            <a:off x="7367267" y="3526676"/>
            <a:ext cx="464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9725C32-BF74-4C48-BC6E-CD9EBC6715C6}"/>
              </a:ext>
            </a:extLst>
          </p:cNvPr>
          <p:cNvSpPr txBox="1"/>
          <p:nvPr/>
        </p:nvSpPr>
        <p:spPr>
          <a:xfrm>
            <a:off x="6579400" y="4202474"/>
            <a:ext cx="225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4DFF99C-0A08-4BE5-86FF-20E279F88ED0}"/>
              </a:ext>
            </a:extLst>
          </p:cNvPr>
          <p:cNvSpPr txBox="1"/>
          <p:nvPr/>
        </p:nvSpPr>
        <p:spPr>
          <a:xfrm>
            <a:off x="7367267" y="4202474"/>
            <a:ext cx="464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20</a:t>
            </a:r>
          </a:p>
        </p:txBody>
      </p:sp>
      <p:sp>
        <p:nvSpPr>
          <p:cNvPr id="4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DB1C3B-C3DA-4792-9A78-A6DD2109D43E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5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6" grpId="0" animBg="1"/>
      <p:bldP spid="9" grpId="0" animBg="1"/>
      <p:bldP spid="15" grpId="0" animBg="1"/>
      <p:bldP spid="19" grpId="0"/>
      <p:bldP spid="20" grpId="0" animBg="1"/>
      <p:bldP spid="31" grpId="0"/>
      <p:bldP spid="33" grpId="0" animBg="1"/>
      <p:bldP spid="8" grpId="0" animBg="1"/>
      <p:bldP spid="48" grpId="0" animBg="1"/>
      <p:bldP spid="49" grpId="0" animBg="1"/>
      <p:bldP spid="12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39" grpId="0"/>
      <p:bldP spid="40" grpId="0"/>
      <p:bldP spid="41" grpId="0" animBg="1"/>
      <p:bldP spid="42" grpId="0" animBg="1"/>
      <p:bldP spid="43" grpId="0"/>
      <p:bldP spid="44" grpId="0"/>
      <p:bldP spid="45" grpId="0" animBg="1"/>
      <p:bldP spid="50" grpId="0"/>
      <p:bldP spid="61" grpId="0"/>
      <p:bldP spid="62" grpId="0"/>
      <p:bldP spid="63" grpId="0"/>
      <p:bldP spid="64" grpId="0"/>
      <p:bldP spid="65" grpId="0"/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798617" y="1980352"/>
            <a:ext cx="7546766" cy="4112472"/>
          </a:xfrm>
          <a:prstGeom prst="roundRect">
            <a:avLst>
              <a:gd name="adj" fmla="val 5823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  <a:endParaRPr lang="en-GB" dirty="0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1A209099-9A6D-4372-86DA-A2D8CEAA6F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6"/>
          <a:stretch/>
        </p:blipFill>
        <p:spPr>
          <a:xfrm>
            <a:off x="6388792" y="2491816"/>
            <a:ext cx="2173544" cy="392446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Rhesymu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1023084" y="5321464"/>
            <a:ext cx="2653566" cy="564854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Ydy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Dewi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Sant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gywir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Eglurwch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84939645-8EB2-4005-9FB5-49246C1069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018634"/>
              </p:ext>
            </p:extLst>
          </p:nvPr>
        </p:nvGraphicFramePr>
        <p:xfrm>
          <a:off x="1017889" y="2209800"/>
          <a:ext cx="3622205" cy="2673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441">
                  <a:extLst>
                    <a:ext uri="{9D8B030D-6E8A-4147-A177-3AD203B41FA5}">
                      <a16:colId xmlns:a16="http://schemas.microsoft.com/office/drawing/2014/main" val="1718291726"/>
                    </a:ext>
                  </a:extLst>
                </a:gridCol>
                <a:gridCol w="724441">
                  <a:extLst>
                    <a:ext uri="{9D8B030D-6E8A-4147-A177-3AD203B41FA5}">
                      <a16:colId xmlns:a16="http://schemas.microsoft.com/office/drawing/2014/main" val="2453077482"/>
                    </a:ext>
                  </a:extLst>
                </a:gridCol>
                <a:gridCol w="724441">
                  <a:extLst>
                    <a:ext uri="{9D8B030D-6E8A-4147-A177-3AD203B41FA5}">
                      <a16:colId xmlns:a16="http://schemas.microsoft.com/office/drawing/2014/main" val="1234931510"/>
                    </a:ext>
                  </a:extLst>
                </a:gridCol>
                <a:gridCol w="724441">
                  <a:extLst>
                    <a:ext uri="{9D8B030D-6E8A-4147-A177-3AD203B41FA5}">
                      <a16:colId xmlns:a16="http://schemas.microsoft.com/office/drawing/2014/main" val="3175839329"/>
                    </a:ext>
                  </a:extLst>
                </a:gridCol>
                <a:gridCol w="724441">
                  <a:extLst>
                    <a:ext uri="{9D8B030D-6E8A-4147-A177-3AD203B41FA5}">
                      <a16:colId xmlns:a16="http://schemas.microsoft.com/office/drawing/2014/main" val="1617581006"/>
                    </a:ext>
                  </a:extLst>
                </a:gridCol>
              </a:tblGrid>
              <a:tr h="1372229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4428362"/>
                  </a:ext>
                </a:extLst>
              </a:tr>
              <a:tr h="1301256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rgbClr val="F9B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412882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00E6D8E2-2D21-4D79-BA11-B7CEEF792D1A}"/>
              </a:ext>
            </a:extLst>
          </p:cNvPr>
          <p:cNvGrpSpPr/>
          <p:nvPr/>
        </p:nvGrpSpPr>
        <p:grpSpPr>
          <a:xfrm>
            <a:off x="4786009" y="3042000"/>
            <a:ext cx="1602783" cy="1682399"/>
            <a:chOff x="4786009" y="3042000"/>
            <a:chExt cx="1602783" cy="168239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CE9EB51-6E2D-4B6F-9865-C75953CE32CE}"/>
                </a:ext>
              </a:extLst>
            </p:cNvPr>
            <p:cNvGrpSpPr/>
            <p:nvPr/>
          </p:nvGrpSpPr>
          <p:grpSpPr>
            <a:xfrm>
              <a:off x="4786009" y="3042000"/>
              <a:ext cx="1602783" cy="1682399"/>
              <a:chOff x="4786009" y="3042000"/>
              <a:chExt cx="1602783" cy="1682399"/>
            </a:xfrm>
          </p:grpSpPr>
          <p:sp>
            <p:nvSpPr>
              <p:cNvPr id="16" name="Speech Bubble: Rectangle 15">
                <a:extLst>
                  <a:ext uri="{FF2B5EF4-FFF2-40B4-BE49-F238E27FC236}">
                    <a16:creationId xmlns:a16="http://schemas.microsoft.com/office/drawing/2014/main" id="{ED88955A-1FAC-4464-BD3B-D25F4A9A6258}"/>
                  </a:ext>
                </a:extLst>
              </p:cNvPr>
              <p:cNvSpPr/>
              <p:nvPr/>
            </p:nvSpPr>
            <p:spPr>
              <a:xfrm>
                <a:off x="4786009" y="3042000"/>
                <a:ext cx="1602783" cy="1682399"/>
              </a:xfrm>
              <a:prstGeom prst="wedgeRectCallout">
                <a:avLst>
                  <a:gd name="adj1" fmla="val 69196"/>
                  <a:gd name="adj2" fmla="val 10080"/>
                </a:avLst>
              </a:prstGeom>
              <a:solidFill>
                <a:srgbClr val="AFDF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923B1D57-7BE4-4026-96D0-5DC17A177590}"/>
                  </a:ext>
                </a:extLst>
              </p:cNvPr>
              <p:cNvSpPr txBox="1"/>
              <p:nvPr/>
            </p:nvSpPr>
            <p:spPr>
              <a:xfrm>
                <a:off x="4902740" y="3188838"/>
                <a:ext cx="1399000" cy="138499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lvl="0">
                  <a:spcBef>
                    <a:spcPts val="0"/>
                  </a:spcBef>
                </a:pP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Rydw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i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angen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lliwio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un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rhan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arall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b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</a:b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er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mwyn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800" dirty="0" err="1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dangos</a:t>
                </a:r>
                <a:r>
                  <a:rPr lang="en-GB" sz="1800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  </a:t>
                </a:r>
                <a:r>
                  <a:rPr lang="en-US" sz="1800" dirty="0"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.</a:t>
                </a: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B536294-468B-4372-9120-816F76BD561A}"/>
                </a:ext>
              </a:extLst>
            </p:cNvPr>
            <p:cNvGrpSpPr/>
            <p:nvPr/>
          </p:nvGrpSpPr>
          <p:grpSpPr>
            <a:xfrm>
              <a:off x="5667646" y="4198236"/>
              <a:ext cx="150331" cy="379648"/>
              <a:chOff x="5003806" y="4701555"/>
              <a:chExt cx="150331" cy="379648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B73281B-1D57-4F73-AEFC-E71F4E41AC4E}"/>
                  </a:ext>
                </a:extLst>
              </p:cNvPr>
              <p:cNvSpPr txBox="1"/>
              <p:nvPr/>
            </p:nvSpPr>
            <p:spPr>
              <a:xfrm>
                <a:off x="5043012" y="4778905"/>
                <a:ext cx="111125" cy="15388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lvl="0">
                  <a:spcBef>
                    <a:spcPts val="0"/>
                  </a:spcBef>
                </a:pPr>
                <a:r>
                  <a:rPr lang="en-US" sz="1000" dirty="0"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1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0A44E47-FB64-4D86-96AC-DF8AEBBA7AC5}"/>
                  </a:ext>
                </a:extLst>
              </p:cNvPr>
              <p:cNvSpPr txBox="1"/>
              <p:nvPr/>
            </p:nvSpPr>
            <p:spPr>
              <a:xfrm>
                <a:off x="5003806" y="4701555"/>
                <a:ext cx="125805" cy="27699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lvl="0">
                  <a:spcBef>
                    <a:spcPts val="0"/>
                  </a:spcBef>
                </a:pPr>
                <a:r>
                  <a:rPr lang="en-US" sz="1800" dirty="0"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_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5102BEDD-816F-4AA1-9BE0-EA06D07C2FA0}"/>
                  </a:ext>
                </a:extLst>
              </p:cNvPr>
              <p:cNvSpPr txBox="1"/>
              <p:nvPr/>
            </p:nvSpPr>
            <p:spPr>
              <a:xfrm>
                <a:off x="5035482" y="4927315"/>
                <a:ext cx="111125" cy="15388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lvl="0">
                  <a:spcBef>
                    <a:spcPts val="0"/>
                  </a:spcBef>
                </a:pPr>
                <a:r>
                  <a:rPr lang="en-US" sz="1000" dirty="0"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5</a:t>
                </a:r>
              </a:p>
            </p:txBody>
          </p:sp>
        </p:grpSp>
      </p:grpSp>
      <p:sp>
        <p:nvSpPr>
          <p:cNvPr id="18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1DBA96B-F096-4717-AEA5-7E5C024C6C4E}"/>
              </a:ext>
            </a:extLst>
          </p:cNvPr>
          <p:cNvSpPr txBox="1">
            <a:spLocks/>
          </p:cNvSpPr>
          <p:nvPr/>
        </p:nvSpPr>
        <p:spPr>
          <a:xfrm>
            <a:off x="7006469" y="5361962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2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15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4712679" y="1980353"/>
            <a:ext cx="3642186" cy="3412261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B2CFE7A-1544-403A-BCF8-316141AB2D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340889" y="3448050"/>
            <a:ext cx="1411605" cy="2974181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1980353"/>
            <a:ext cx="3642188" cy="4112471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836D4FB-6082-4EFB-8DEE-7952EF500F2D}"/>
              </a:ext>
            </a:extLst>
          </p:cNvPr>
          <p:cNvCxnSpPr>
            <a:cxnSpLocks/>
          </p:cNvCxnSpPr>
          <p:nvPr/>
        </p:nvCxnSpPr>
        <p:spPr>
          <a:xfrm flipH="1">
            <a:off x="1918169" y="3297921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C5E0AD8-7D02-4D0F-8EE0-31A74434882C}"/>
              </a:ext>
            </a:extLst>
          </p:cNvPr>
          <p:cNvCxnSpPr>
            <a:stCxn id="7" idx="5"/>
          </p:cNvCxnSpPr>
          <p:nvPr/>
        </p:nvCxnSpPr>
        <p:spPr>
          <a:xfrm>
            <a:off x="2980594" y="3322657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Problemau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Diwrnod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Llyfr</a:t>
            </a:r>
            <a:endParaRPr lang="en-GB" sz="30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6" name="Reveal Answer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957943" y="5545680"/>
            <a:ext cx="1709436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4908618" y="4852510"/>
            <a:ext cx="1765067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0C68E5-2CEC-40C5-95A2-28D0FDD5C0B2}"/>
              </a:ext>
            </a:extLst>
          </p:cNvPr>
          <p:cNvSpPr txBox="1"/>
          <p:nvPr/>
        </p:nvSpPr>
        <p:spPr>
          <a:xfrm>
            <a:off x="4908618" y="2110908"/>
            <a:ext cx="3277439" cy="8002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700" dirty="0">
                <a:latin typeface="Twinkl" panose="02000000000000000000" pitchFamily="2" charset="0"/>
              </a:rPr>
              <a:t>Henri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ei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lyfrau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Ddiwrnod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Llyfr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. Beth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yw’r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tri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rhif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nesaf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dilyniant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hwn</a:t>
            </a:r>
            <a:r>
              <a:rPr lang="en-GB" sz="17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700" dirty="0">
              <a:latin typeface="Twinkl" panose="02000000000000000000" pitchFamily="2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E615862-5DDC-450F-A6A8-FDC18A1CB192}"/>
              </a:ext>
            </a:extLst>
          </p:cNvPr>
          <p:cNvSpPr txBox="1">
            <a:spLocks/>
          </p:cNvSpPr>
          <p:nvPr/>
        </p:nvSpPr>
        <p:spPr>
          <a:xfrm>
            <a:off x="957942" y="2156124"/>
            <a:ext cx="100928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x a ÷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1E72929-0E0A-4891-80C2-3E40B2980572}"/>
              </a:ext>
            </a:extLst>
          </p:cNvPr>
          <p:cNvGrpSpPr/>
          <p:nvPr/>
        </p:nvGrpSpPr>
        <p:grpSpPr>
          <a:xfrm>
            <a:off x="2077207" y="2428516"/>
            <a:ext cx="1066044" cy="1047551"/>
            <a:chOff x="2077207" y="2428516"/>
            <a:chExt cx="1066044" cy="10475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007ACFF-A443-4346-9129-35FAEA1C6C85}"/>
                </a:ext>
              </a:extLst>
            </p:cNvPr>
            <p:cNvSpPr/>
            <p:nvPr/>
          </p:nvSpPr>
          <p:spPr>
            <a:xfrm>
              <a:off x="2086453" y="242851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AE4D787-8EC1-40CF-8B40-DF72EC1C6071}"/>
                </a:ext>
              </a:extLst>
            </p:cNvPr>
            <p:cNvSpPr txBox="1"/>
            <p:nvPr/>
          </p:nvSpPr>
          <p:spPr>
            <a:xfrm>
              <a:off x="2077207" y="2713764"/>
              <a:ext cx="1066044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22 x 4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D751AA67-468D-481E-823A-0AD3ACD93B1C}"/>
              </a:ext>
            </a:extLst>
          </p:cNvPr>
          <p:cNvGrpSpPr/>
          <p:nvPr/>
        </p:nvGrpSpPr>
        <p:grpSpPr>
          <a:xfrm>
            <a:off x="1105657" y="3476066"/>
            <a:ext cx="1180344" cy="1047551"/>
            <a:chOff x="1105657" y="3476066"/>
            <a:chExt cx="1180344" cy="1047551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E03CF35-52F3-4E80-BED0-33D9A38A9EBF}"/>
                </a:ext>
              </a:extLst>
            </p:cNvPr>
            <p:cNvSpPr/>
            <p:nvPr/>
          </p:nvSpPr>
          <p:spPr>
            <a:xfrm>
              <a:off x="1172053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BE1D753-FA6B-424C-9D92-968CB8AE8842}"/>
                </a:ext>
              </a:extLst>
            </p:cNvPr>
            <p:cNvSpPr txBox="1"/>
            <p:nvPr/>
          </p:nvSpPr>
          <p:spPr>
            <a:xfrm>
              <a:off x="1105657" y="3761314"/>
              <a:ext cx="1180344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20 x 4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0DACD17-5B95-4490-BF2A-955F2CAF7BA1}"/>
              </a:ext>
            </a:extLst>
          </p:cNvPr>
          <p:cNvGrpSpPr/>
          <p:nvPr/>
        </p:nvGrpSpPr>
        <p:grpSpPr>
          <a:xfrm>
            <a:off x="3000675" y="3476066"/>
            <a:ext cx="1047551" cy="1047551"/>
            <a:chOff x="3000675" y="3476066"/>
            <a:chExt cx="1047551" cy="104755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C04DD06-785C-4A27-9459-4700E6C5957D}"/>
                </a:ext>
              </a:extLst>
            </p:cNvPr>
            <p:cNvSpPr/>
            <p:nvPr/>
          </p:nvSpPr>
          <p:spPr>
            <a:xfrm>
              <a:off x="3000675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041B431-9BBD-47BB-97C0-CE6DC0739DD0}"/>
                </a:ext>
              </a:extLst>
            </p:cNvPr>
            <p:cNvSpPr txBox="1"/>
            <p:nvPr/>
          </p:nvSpPr>
          <p:spPr>
            <a:xfrm>
              <a:off x="3000675" y="3761314"/>
              <a:ext cx="1047551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 x 4</a:t>
              </a:r>
              <a:endParaRPr lang="en-GB" sz="2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5C20908-601A-407E-A584-393CAA89A941}"/>
              </a:ext>
            </a:extLst>
          </p:cNvPr>
          <p:cNvSpPr txBox="1"/>
          <p:nvPr/>
        </p:nvSpPr>
        <p:spPr>
          <a:xfrm>
            <a:off x="957943" y="4779428"/>
            <a:ext cx="1775732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22 x 4 =</a:t>
            </a:r>
            <a:endParaRPr lang="en-US" sz="3500" dirty="0"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F852ED-2036-4AB3-95D2-90D528B570F2}"/>
              </a:ext>
            </a:extLst>
          </p:cNvPr>
          <p:cNvSpPr txBox="1"/>
          <p:nvPr/>
        </p:nvSpPr>
        <p:spPr>
          <a:xfrm>
            <a:off x="2667378" y="4808864"/>
            <a:ext cx="652478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88</a:t>
            </a:r>
            <a:endParaRPr lang="en-US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264348-57EB-4B03-9B1F-B373B5836A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471" y="549275"/>
            <a:ext cx="1382908" cy="1336275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C06E24-C478-44F6-8625-0637787257F0}"/>
              </a:ext>
            </a:extLst>
          </p:cNvPr>
          <p:cNvGrpSpPr/>
          <p:nvPr/>
        </p:nvGrpSpPr>
        <p:grpSpPr>
          <a:xfrm>
            <a:off x="4906563" y="2970256"/>
            <a:ext cx="813057" cy="813057"/>
            <a:chOff x="5192313" y="2970256"/>
            <a:chExt cx="813057" cy="81305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8E0BF2B-E698-4E70-9115-167AA2699C8B}"/>
                </a:ext>
              </a:extLst>
            </p:cNvPr>
            <p:cNvSpPr/>
            <p:nvPr/>
          </p:nvSpPr>
          <p:spPr>
            <a:xfrm>
              <a:off x="5192313" y="2970256"/>
              <a:ext cx="813057" cy="813057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166C9B5-4C63-4825-AAFA-272375DF4DEB}"/>
                </a:ext>
              </a:extLst>
            </p:cNvPr>
            <p:cNvSpPr txBox="1"/>
            <p:nvPr/>
          </p:nvSpPr>
          <p:spPr>
            <a:xfrm>
              <a:off x="5259833" y="3112275"/>
              <a:ext cx="678017" cy="53860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3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28</a:t>
              </a:r>
              <a:endParaRPr lang="en-GB" sz="3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09947EC-B0F0-42D5-AFC4-F50A7DA2968E}"/>
              </a:ext>
            </a:extLst>
          </p:cNvPr>
          <p:cNvGrpSpPr/>
          <p:nvPr/>
        </p:nvGrpSpPr>
        <p:grpSpPr>
          <a:xfrm>
            <a:off x="5860628" y="2970256"/>
            <a:ext cx="813057" cy="813057"/>
            <a:chOff x="6146378" y="2970256"/>
            <a:chExt cx="813057" cy="81305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3F65F7E6-7212-4436-87B9-71BC0572AC63}"/>
                </a:ext>
              </a:extLst>
            </p:cNvPr>
            <p:cNvSpPr/>
            <p:nvPr/>
          </p:nvSpPr>
          <p:spPr>
            <a:xfrm>
              <a:off x="6146378" y="2970256"/>
              <a:ext cx="813057" cy="813057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A2EC97AE-64E4-4219-93DC-CE4780F0544B}"/>
                </a:ext>
              </a:extLst>
            </p:cNvPr>
            <p:cNvSpPr txBox="1"/>
            <p:nvPr/>
          </p:nvSpPr>
          <p:spPr>
            <a:xfrm>
              <a:off x="6199634" y="3112275"/>
              <a:ext cx="678017" cy="53860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3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32</a:t>
              </a:r>
              <a:endParaRPr lang="en-GB" sz="3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BA6C7EE-B37F-4FE5-9ECF-15013124EFD5}"/>
              </a:ext>
            </a:extLst>
          </p:cNvPr>
          <p:cNvGrpSpPr/>
          <p:nvPr/>
        </p:nvGrpSpPr>
        <p:grpSpPr>
          <a:xfrm>
            <a:off x="6814693" y="2970256"/>
            <a:ext cx="813057" cy="813057"/>
            <a:chOff x="7100443" y="2970256"/>
            <a:chExt cx="813057" cy="813057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8D1C8BE-001F-4BE9-B6EB-3EF5DFFAC32D}"/>
                </a:ext>
              </a:extLst>
            </p:cNvPr>
            <p:cNvSpPr/>
            <p:nvPr/>
          </p:nvSpPr>
          <p:spPr>
            <a:xfrm>
              <a:off x="7100443" y="2970256"/>
              <a:ext cx="813057" cy="813057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5DC65C3-CFC3-467A-A7C3-79164318E378}"/>
                </a:ext>
              </a:extLst>
            </p:cNvPr>
            <p:cNvSpPr txBox="1"/>
            <p:nvPr/>
          </p:nvSpPr>
          <p:spPr>
            <a:xfrm>
              <a:off x="7167963" y="3112275"/>
              <a:ext cx="678017" cy="53860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35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36</a:t>
              </a:r>
              <a:endParaRPr lang="en-GB" sz="35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B9AC9AD3-407D-4F36-95AD-588CA1BFE42F}"/>
              </a:ext>
            </a:extLst>
          </p:cNvPr>
          <p:cNvSpPr/>
          <p:nvPr/>
        </p:nvSpPr>
        <p:spPr>
          <a:xfrm>
            <a:off x="4906563" y="3885733"/>
            <a:ext cx="813057" cy="813057"/>
          </a:xfrm>
          <a:prstGeom prst="ellipse">
            <a:avLst/>
          </a:prstGeom>
          <a:solidFill>
            <a:schemeClr val="bg1"/>
          </a:solidFill>
          <a:ln w="412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1B05084-315B-4868-A0EC-2F42A38E37E0}"/>
              </a:ext>
            </a:extLst>
          </p:cNvPr>
          <p:cNvSpPr txBox="1"/>
          <p:nvPr/>
        </p:nvSpPr>
        <p:spPr>
          <a:xfrm>
            <a:off x="4974083" y="4027752"/>
            <a:ext cx="678017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</a:rPr>
              <a:t>40</a:t>
            </a:r>
            <a:endParaRPr lang="en-GB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28447532-78F0-4098-916E-8B436DED3D44}"/>
              </a:ext>
            </a:extLst>
          </p:cNvPr>
          <p:cNvSpPr/>
          <p:nvPr/>
        </p:nvSpPr>
        <p:spPr>
          <a:xfrm>
            <a:off x="5860628" y="3885733"/>
            <a:ext cx="813057" cy="813057"/>
          </a:xfrm>
          <a:prstGeom prst="ellipse">
            <a:avLst/>
          </a:prstGeom>
          <a:solidFill>
            <a:schemeClr val="bg1"/>
          </a:solidFill>
          <a:ln w="412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301EB6C-C72A-4EC7-BC21-3AD8907C1524}"/>
              </a:ext>
            </a:extLst>
          </p:cNvPr>
          <p:cNvSpPr txBox="1"/>
          <p:nvPr/>
        </p:nvSpPr>
        <p:spPr>
          <a:xfrm>
            <a:off x="5913884" y="4027752"/>
            <a:ext cx="678017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</a:rPr>
              <a:t>44</a:t>
            </a:r>
            <a:endParaRPr lang="en-GB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AA19C02E-F8D2-4702-8B85-413AD0C6CB6D}"/>
              </a:ext>
            </a:extLst>
          </p:cNvPr>
          <p:cNvSpPr/>
          <p:nvPr/>
        </p:nvSpPr>
        <p:spPr>
          <a:xfrm>
            <a:off x="6814693" y="3885733"/>
            <a:ext cx="813057" cy="813057"/>
          </a:xfrm>
          <a:prstGeom prst="ellipse">
            <a:avLst/>
          </a:prstGeom>
          <a:solidFill>
            <a:schemeClr val="bg1"/>
          </a:solidFill>
          <a:ln w="412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F12FE2D-7A3E-4663-A7A1-EE7E0E404C00}"/>
              </a:ext>
            </a:extLst>
          </p:cNvPr>
          <p:cNvSpPr txBox="1"/>
          <p:nvPr/>
        </p:nvSpPr>
        <p:spPr>
          <a:xfrm>
            <a:off x="6882213" y="4027752"/>
            <a:ext cx="678017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</a:rPr>
              <a:t>48</a:t>
            </a:r>
            <a:endParaRPr lang="en-GB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0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12A990A-183A-4580-B597-90F94B7CC910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37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" grpId="0" animBg="1"/>
      <p:bldP spid="6" grpId="0" animBg="1"/>
      <p:bldP spid="15" grpId="0" animBg="1"/>
      <p:bldP spid="19" grpId="0"/>
      <p:bldP spid="20" grpId="0" animBg="1"/>
      <p:bldP spid="29" grpId="0"/>
      <p:bldP spid="30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AA66A427-19D2-468C-A1B1-8BE49764D9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6124575" y="2336093"/>
            <a:ext cx="2105096" cy="407495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Wythnos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Wyddoniaeth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2712607D-696C-475F-A9C8-41658D84A0CA}"/>
              </a:ext>
            </a:extLst>
          </p:cNvPr>
          <p:cNvSpPr txBox="1">
            <a:spLocks/>
          </p:cNvSpPr>
          <p:nvPr/>
        </p:nvSpPr>
        <p:spPr>
          <a:xfrm>
            <a:off x="7203438" y="1879361"/>
            <a:ext cx="118491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Rhesymu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3624D1F-78FF-42B2-8820-EC2C3A793754}"/>
              </a:ext>
            </a:extLst>
          </p:cNvPr>
          <p:cNvSpPr txBox="1"/>
          <p:nvPr/>
        </p:nvSpPr>
        <p:spPr>
          <a:xfrm>
            <a:off x="755649" y="1907700"/>
            <a:ext cx="6045201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Megan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offer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gyfer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Wythnos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Wyddoniaeth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51" name="Reveal Answer">
            <a:extLst>
              <a:ext uri="{FF2B5EF4-FFF2-40B4-BE49-F238E27FC236}">
                <a16:creationId xmlns:a16="http://schemas.microsoft.com/office/drawing/2014/main" id="{9FC4AEB3-5C78-47B2-BB86-0D0F4165C4F2}"/>
              </a:ext>
            </a:extLst>
          </p:cNvPr>
          <p:cNvSpPr txBox="1">
            <a:spLocks/>
          </p:cNvSpPr>
          <p:nvPr/>
        </p:nvSpPr>
        <p:spPr>
          <a:xfrm>
            <a:off x="755651" y="5705475"/>
            <a:ext cx="2263776" cy="387350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Ydy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</a:rPr>
              <a:t>Megan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gywir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08EA8F4-D2CE-47AB-AB9E-463B1A0F4288}"/>
              </a:ext>
            </a:extLst>
          </p:cNvPr>
          <p:cNvGrpSpPr/>
          <p:nvPr/>
        </p:nvGrpSpPr>
        <p:grpSpPr>
          <a:xfrm>
            <a:off x="685800" y="607184"/>
            <a:ext cx="1352550" cy="1257346"/>
            <a:chOff x="685800" y="607184"/>
            <a:chExt cx="1352550" cy="125734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2D13712-40B7-4A25-B57C-EABABFE0C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48226">
              <a:off x="1122471" y="607184"/>
              <a:ext cx="312305" cy="125734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2FD4702-F689-443E-BA28-7F51A386A8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800" y="819653"/>
              <a:ext cx="1352550" cy="972175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6337283-4700-408A-98A8-40BF2CABEAC1}"/>
              </a:ext>
            </a:extLst>
          </p:cNvPr>
          <p:cNvGrpSpPr/>
          <p:nvPr/>
        </p:nvGrpSpPr>
        <p:grpSpPr>
          <a:xfrm>
            <a:off x="1841501" y="2626050"/>
            <a:ext cx="3524942" cy="2093099"/>
            <a:chOff x="2863851" y="3042000"/>
            <a:chExt cx="3524942" cy="2093099"/>
          </a:xfrm>
        </p:grpSpPr>
        <p:sp>
          <p:nvSpPr>
            <p:cNvPr id="58" name="Speech Bubble: Rectangle 57">
              <a:extLst>
                <a:ext uri="{FF2B5EF4-FFF2-40B4-BE49-F238E27FC236}">
                  <a16:creationId xmlns:a16="http://schemas.microsoft.com/office/drawing/2014/main" id="{63665EA9-805D-4C8F-A9C5-FC582792AD1B}"/>
                </a:ext>
              </a:extLst>
            </p:cNvPr>
            <p:cNvSpPr/>
            <p:nvPr/>
          </p:nvSpPr>
          <p:spPr>
            <a:xfrm>
              <a:off x="2863851" y="3042000"/>
              <a:ext cx="3524942" cy="2093099"/>
            </a:xfrm>
            <a:prstGeom prst="wedgeRectCallout">
              <a:avLst>
                <a:gd name="adj1" fmla="val 76520"/>
                <a:gd name="adj2" fmla="val 9710"/>
              </a:avLst>
            </a:prstGeom>
            <a:solidFill>
              <a:srgbClr val="AFDF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D8102BF-6B22-478C-9DBB-5C9FAF066F5A}"/>
                </a:ext>
              </a:extLst>
            </p:cNvPr>
            <p:cNvSpPr txBox="1"/>
            <p:nvPr/>
          </p:nvSpPr>
          <p:spPr>
            <a:xfrm>
              <a:off x="3073400" y="3188838"/>
              <a:ext cx="3093277" cy="184665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Os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ydw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i’n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cyfri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mewn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lluosrifau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o 50,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byddaf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yn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dweud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y </a:t>
              </a:r>
              <a:r>
                <a:rPr lang="en-GB" sz="30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rhif</a:t>
              </a:r>
              <a:r>
                <a:rPr lang="en-GB" sz="30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420.</a:t>
              </a:r>
              <a:endParaRPr lang="en-GB" sz="3000" dirty="0">
                <a:latin typeface="Twinkl" panose="02000000000000000000" pitchFamily="2" charset="0"/>
              </a:endParaRPr>
            </a:p>
          </p:txBody>
        </p:sp>
      </p:grpSp>
      <p:sp>
        <p:nvSpPr>
          <p:cNvPr id="14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8CEFB10-8585-49ED-BC2C-574817764C42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95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4" grpId="0" animBg="1"/>
      <p:bldP spid="45" grpId="0"/>
      <p:bldP spid="5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4712679" y="1980353"/>
            <a:ext cx="3642186" cy="3412261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1980353"/>
            <a:ext cx="3642188" cy="4112471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836D4FB-6082-4EFB-8DEE-7952EF500F2D}"/>
              </a:ext>
            </a:extLst>
          </p:cNvPr>
          <p:cNvCxnSpPr>
            <a:cxnSpLocks/>
          </p:cNvCxnSpPr>
          <p:nvPr/>
        </p:nvCxnSpPr>
        <p:spPr>
          <a:xfrm flipH="1">
            <a:off x="1918169" y="3297921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C5E0AD8-7D02-4D0F-8EE0-31A74434882C}"/>
              </a:ext>
            </a:extLst>
          </p:cNvPr>
          <p:cNvCxnSpPr>
            <a:stCxn id="7" idx="5"/>
          </p:cNvCxnSpPr>
          <p:nvPr/>
        </p:nvCxnSpPr>
        <p:spPr>
          <a:xfrm>
            <a:off x="2980594" y="3322657"/>
            <a:ext cx="301435" cy="288051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veal Answer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957943" y="5545680"/>
            <a:ext cx="1709436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4908618" y="4852510"/>
            <a:ext cx="170173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0C68E5-2CEC-40C5-95A2-28D0FDD5C0B2}"/>
              </a:ext>
            </a:extLst>
          </p:cNvPr>
          <p:cNvSpPr txBox="1"/>
          <p:nvPr/>
        </p:nvSpPr>
        <p:spPr>
          <a:xfrm>
            <a:off x="4908618" y="2536792"/>
            <a:ext cx="3277439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Datryswch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cyfrifiad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adio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E615862-5DDC-450F-A6A8-FDC18A1CB192}"/>
              </a:ext>
            </a:extLst>
          </p:cNvPr>
          <p:cNvSpPr txBox="1">
            <a:spLocks/>
          </p:cNvSpPr>
          <p:nvPr/>
        </p:nvSpPr>
        <p:spPr>
          <a:xfrm>
            <a:off x="957942" y="2156124"/>
            <a:ext cx="100928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x a ÷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1E72929-0E0A-4891-80C2-3E40B2980572}"/>
              </a:ext>
            </a:extLst>
          </p:cNvPr>
          <p:cNvGrpSpPr/>
          <p:nvPr/>
        </p:nvGrpSpPr>
        <p:grpSpPr>
          <a:xfrm>
            <a:off x="1969258" y="2428516"/>
            <a:ext cx="1281942" cy="1047551"/>
            <a:chOff x="1969258" y="2428516"/>
            <a:chExt cx="1281942" cy="10475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007ACFF-A443-4346-9129-35FAEA1C6C85}"/>
                </a:ext>
              </a:extLst>
            </p:cNvPr>
            <p:cNvSpPr/>
            <p:nvPr/>
          </p:nvSpPr>
          <p:spPr>
            <a:xfrm>
              <a:off x="2086453" y="242851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AE4D787-8EC1-40CF-8B40-DF72EC1C6071}"/>
                </a:ext>
              </a:extLst>
            </p:cNvPr>
            <p:cNvSpPr txBox="1"/>
            <p:nvPr/>
          </p:nvSpPr>
          <p:spPr>
            <a:xfrm>
              <a:off x="1969258" y="2713764"/>
              <a:ext cx="1281942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96 ÷ 3</a:t>
              </a:r>
              <a:endParaRPr lang="en-GB" sz="24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D751AA67-468D-481E-823A-0AD3ACD93B1C}"/>
              </a:ext>
            </a:extLst>
          </p:cNvPr>
          <p:cNvGrpSpPr/>
          <p:nvPr/>
        </p:nvGrpSpPr>
        <p:grpSpPr>
          <a:xfrm>
            <a:off x="1105657" y="3476066"/>
            <a:ext cx="1180344" cy="1047551"/>
            <a:chOff x="1105657" y="3476066"/>
            <a:chExt cx="1180344" cy="1047551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E03CF35-52F3-4E80-BED0-33D9A38A9EBF}"/>
                </a:ext>
              </a:extLst>
            </p:cNvPr>
            <p:cNvSpPr/>
            <p:nvPr/>
          </p:nvSpPr>
          <p:spPr>
            <a:xfrm>
              <a:off x="1172053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BE1D753-FA6B-424C-9D92-968CB8AE8842}"/>
                </a:ext>
              </a:extLst>
            </p:cNvPr>
            <p:cNvSpPr txBox="1"/>
            <p:nvPr/>
          </p:nvSpPr>
          <p:spPr>
            <a:xfrm>
              <a:off x="1105657" y="3761314"/>
              <a:ext cx="118034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90 ÷ 3</a:t>
              </a:r>
              <a:endParaRPr lang="en-GB" sz="24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0DACD17-5B95-4490-BF2A-955F2CAF7BA1}"/>
              </a:ext>
            </a:extLst>
          </p:cNvPr>
          <p:cNvGrpSpPr/>
          <p:nvPr/>
        </p:nvGrpSpPr>
        <p:grpSpPr>
          <a:xfrm>
            <a:off x="3000675" y="3476066"/>
            <a:ext cx="1047551" cy="1047551"/>
            <a:chOff x="3000675" y="3476066"/>
            <a:chExt cx="1047551" cy="104755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C04DD06-785C-4A27-9459-4700E6C5957D}"/>
                </a:ext>
              </a:extLst>
            </p:cNvPr>
            <p:cNvSpPr/>
            <p:nvPr/>
          </p:nvSpPr>
          <p:spPr>
            <a:xfrm>
              <a:off x="3000675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041B431-9BBD-47BB-97C0-CE6DC0739DD0}"/>
                </a:ext>
              </a:extLst>
            </p:cNvPr>
            <p:cNvSpPr txBox="1"/>
            <p:nvPr/>
          </p:nvSpPr>
          <p:spPr>
            <a:xfrm>
              <a:off x="3000675" y="3761314"/>
              <a:ext cx="1047551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6 ÷ 3</a:t>
              </a:r>
              <a:endParaRPr lang="en-GB" sz="24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5C20908-601A-407E-A584-393CAA89A941}"/>
              </a:ext>
            </a:extLst>
          </p:cNvPr>
          <p:cNvSpPr txBox="1"/>
          <p:nvPr/>
        </p:nvSpPr>
        <p:spPr>
          <a:xfrm>
            <a:off x="957943" y="4779428"/>
            <a:ext cx="1775732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US" sz="3500" dirty="0">
                <a:latin typeface="Twinkl" panose="02000000000000000000" pitchFamily="2" charset="0"/>
              </a:rPr>
              <a:t>96 ÷ 3 =</a:t>
            </a:r>
            <a:endParaRPr lang="en-GB" sz="3500" dirty="0"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F852ED-2036-4AB3-95D2-90D528B570F2}"/>
              </a:ext>
            </a:extLst>
          </p:cNvPr>
          <p:cNvSpPr txBox="1"/>
          <p:nvPr/>
        </p:nvSpPr>
        <p:spPr>
          <a:xfrm>
            <a:off x="2667378" y="4808864"/>
            <a:ext cx="652478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32</a:t>
            </a:r>
            <a:endParaRPr lang="en-US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B6AE4676-334C-4481-9568-D49A4A11E1FD}"/>
              </a:ext>
            </a:extLst>
          </p:cNvPr>
          <p:cNvSpPr txBox="1">
            <a:spLocks/>
          </p:cNvSpPr>
          <p:nvPr/>
        </p:nvSpPr>
        <p:spPr>
          <a:xfrm>
            <a:off x="4908618" y="2156124"/>
            <a:ext cx="100928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+ a -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Wythnos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Wyddoniaeth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3E74FF9-8EC5-4F6E-B784-5F491F9424BF}"/>
              </a:ext>
            </a:extLst>
          </p:cNvPr>
          <p:cNvGrpSpPr/>
          <p:nvPr/>
        </p:nvGrpSpPr>
        <p:grpSpPr>
          <a:xfrm>
            <a:off x="685800" y="607184"/>
            <a:ext cx="1352550" cy="1257346"/>
            <a:chOff x="685800" y="607184"/>
            <a:chExt cx="1352550" cy="1257346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8FD2A70-A54D-47E9-B92C-4DF4E821FC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48226">
              <a:off x="1122471" y="607184"/>
              <a:ext cx="312305" cy="125734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21569650-BFC3-4178-9456-432510A051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800" y="819653"/>
              <a:ext cx="1352550" cy="972175"/>
            </a:xfrm>
            <a:prstGeom prst="rect">
              <a:avLst/>
            </a:prstGeom>
          </p:spPr>
        </p:pic>
      </p:grp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A8D568B0-44C9-40B2-85B7-EF9A6AE7CB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52339"/>
              </p:ext>
            </p:extLst>
          </p:nvPr>
        </p:nvGraphicFramePr>
        <p:xfrm>
          <a:off x="4908618" y="2952291"/>
          <a:ext cx="3277440" cy="1529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488">
                  <a:extLst>
                    <a:ext uri="{9D8B030D-6E8A-4147-A177-3AD203B41FA5}">
                      <a16:colId xmlns:a16="http://schemas.microsoft.com/office/drawing/2014/main" val="1669332609"/>
                    </a:ext>
                  </a:extLst>
                </a:gridCol>
                <a:gridCol w="655488">
                  <a:extLst>
                    <a:ext uri="{9D8B030D-6E8A-4147-A177-3AD203B41FA5}">
                      <a16:colId xmlns:a16="http://schemas.microsoft.com/office/drawing/2014/main" val="242756470"/>
                    </a:ext>
                  </a:extLst>
                </a:gridCol>
                <a:gridCol w="655488">
                  <a:extLst>
                    <a:ext uri="{9D8B030D-6E8A-4147-A177-3AD203B41FA5}">
                      <a16:colId xmlns:a16="http://schemas.microsoft.com/office/drawing/2014/main" val="3263278743"/>
                    </a:ext>
                  </a:extLst>
                </a:gridCol>
                <a:gridCol w="655488">
                  <a:extLst>
                    <a:ext uri="{9D8B030D-6E8A-4147-A177-3AD203B41FA5}">
                      <a16:colId xmlns:a16="http://schemas.microsoft.com/office/drawing/2014/main" val="3083282190"/>
                    </a:ext>
                  </a:extLst>
                </a:gridCol>
                <a:gridCol w="655488">
                  <a:extLst>
                    <a:ext uri="{9D8B030D-6E8A-4147-A177-3AD203B41FA5}">
                      <a16:colId xmlns:a16="http://schemas.microsoft.com/office/drawing/2014/main" val="2292208091"/>
                    </a:ext>
                  </a:extLst>
                </a:gridCol>
              </a:tblGrid>
              <a:tr h="3777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070453"/>
                  </a:ext>
                </a:extLst>
              </a:tr>
              <a:tr h="3777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+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114889"/>
                  </a:ext>
                </a:extLst>
              </a:tr>
              <a:tr h="3777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044249"/>
                  </a:ext>
                </a:extLst>
              </a:tr>
              <a:tr h="37773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832737"/>
                  </a:ext>
                </a:extLst>
              </a:tr>
            </a:tbl>
          </a:graphicData>
        </a:graphic>
      </p:graphicFrame>
      <p:sp>
        <p:nvSpPr>
          <p:cNvPr id="54" name="TextBox 53">
            <a:extLst>
              <a:ext uri="{FF2B5EF4-FFF2-40B4-BE49-F238E27FC236}">
                <a16:creationId xmlns:a16="http://schemas.microsoft.com/office/drawing/2014/main" id="{48840129-48CE-4208-BD09-3C435B14F009}"/>
              </a:ext>
            </a:extLst>
          </p:cNvPr>
          <p:cNvSpPr txBox="1"/>
          <p:nvPr/>
        </p:nvSpPr>
        <p:spPr>
          <a:xfrm>
            <a:off x="6264366" y="3735914"/>
            <a:ext cx="18636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spc="4300" dirty="0">
                <a:solidFill>
                  <a:srgbClr val="699329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r>
              <a:rPr lang="en-US" sz="1800" b="1" dirty="0">
                <a:solidFill>
                  <a:srgbClr val="699329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lang="en-US" sz="1800" b="1" spc="3000" dirty="0">
                <a:solidFill>
                  <a:srgbClr val="699329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 lang="en-GB" sz="1800" b="1" spc="3000" dirty="0">
              <a:solidFill>
                <a:srgbClr val="699329"/>
              </a:solidFill>
            </a:endParaRPr>
          </a:p>
        </p:txBody>
      </p:sp>
      <p:sp>
        <p:nvSpPr>
          <p:cNvPr id="31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1B5B7F-B864-4099-A43B-97A6010E016D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99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6" grpId="0" animBg="1"/>
      <p:bldP spid="15" grpId="0" animBg="1"/>
      <p:bldP spid="19" grpId="0"/>
      <p:bldP spid="20" grpId="0" animBg="1"/>
      <p:bldP spid="29" grpId="0"/>
      <p:bldP spid="30" grpId="0"/>
      <p:bldP spid="40" grpId="0" animBg="1"/>
      <p:bldP spid="54" grpId="0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53F499A1-CB79-4E3B-B555-A5A77C5394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81629" y="2364004"/>
            <a:ext cx="1926115" cy="4058227"/>
          </a:xfrm>
          <a:prstGeom prst="rect">
            <a:avLst/>
          </a:prstGeom>
        </p:spPr>
      </p:pic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3500" i="0" dirty="0" err="1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Wythnos</a:t>
            </a:r>
            <a:r>
              <a:rPr lang="en-GB" sz="3500" i="0" dirty="0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 </a:t>
            </a:r>
            <a:r>
              <a:rPr lang="en-GB" sz="3500" i="0" dirty="0" err="1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Wyddoniaeth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3E74FF9-8EC5-4F6E-B784-5F491F9424BF}"/>
              </a:ext>
            </a:extLst>
          </p:cNvPr>
          <p:cNvGrpSpPr/>
          <p:nvPr/>
        </p:nvGrpSpPr>
        <p:grpSpPr>
          <a:xfrm>
            <a:off x="685800" y="607184"/>
            <a:ext cx="1352550" cy="1257346"/>
            <a:chOff x="685800" y="607184"/>
            <a:chExt cx="1352550" cy="1257346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8FD2A70-A54D-47E9-B92C-4DF4E821FC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48226">
              <a:off x="1122471" y="607184"/>
              <a:ext cx="312305" cy="125734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21569650-BFC3-4178-9456-432510A051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800" y="819653"/>
              <a:ext cx="1352550" cy="972175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D5B9CC6-AEDF-45CB-8718-7CFE1DBE3589}"/>
              </a:ext>
            </a:extLst>
          </p:cNvPr>
          <p:cNvGrpSpPr/>
          <p:nvPr/>
        </p:nvGrpSpPr>
        <p:grpSpPr>
          <a:xfrm>
            <a:off x="4610159" y="2617547"/>
            <a:ext cx="1971707" cy="1458341"/>
            <a:chOff x="4902934" y="3042000"/>
            <a:chExt cx="1971707" cy="1458341"/>
          </a:xfrm>
        </p:grpSpPr>
        <p:sp>
          <p:nvSpPr>
            <p:cNvPr id="34" name="Speech Bubble: Rectangle 33">
              <a:extLst>
                <a:ext uri="{FF2B5EF4-FFF2-40B4-BE49-F238E27FC236}">
                  <a16:creationId xmlns:a16="http://schemas.microsoft.com/office/drawing/2014/main" id="{DA9784AD-46DA-42FB-B640-E6EFC85DA272}"/>
                </a:ext>
              </a:extLst>
            </p:cNvPr>
            <p:cNvSpPr/>
            <p:nvPr/>
          </p:nvSpPr>
          <p:spPr>
            <a:xfrm>
              <a:off x="4902934" y="3042000"/>
              <a:ext cx="1971707" cy="1458341"/>
            </a:xfrm>
            <a:prstGeom prst="wedgeRectCallout">
              <a:avLst>
                <a:gd name="adj1" fmla="val 61066"/>
                <a:gd name="adj2" fmla="val 15308"/>
              </a:avLst>
            </a:prstGeom>
            <a:solidFill>
              <a:srgbClr val="AFDF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A6135C7-3A7D-4C98-8358-7A44A5A6E664}"/>
                </a:ext>
              </a:extLst>
            </p:cNvPr>
            <p:cNvSpPr txBox="1"/>
            <p:nvPr/>
          </p:nvSpPr>
          <p:spPr>
            <a:xfrm>
              <a:off x="5054898" y="3188838"/>
              <a:ext cx="1714059" cy="115416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spcBef>
                  <a:spcPts val="0"/>
                </a:spcBef>
              </a:pPr>
              <a:r>
                <a:rPr lang="en-GB" sz="2500" b="0" i="0" dirty="0" err="1">
                  <a:effectLst/>
                  <a:latin typeface="Twinkl" panose="02000000000000000000" pitchFamily="2" charset="0"/>
                </a:rPr>
                <a:t>Ydy'r</a:t>
              </a:r>
              <a:r>
                <a:rPr lang="en-GB" sz="2500" b="0" i="0" dirty="0">
                  <a:effectLst/>
                  <a:latin typeface="Twinkl" panose="02000000000000000000" pitchFamily="2" charset="0"/>
                </a:rPr>
                <a:t> </a:t>
              </a:r>
              <a:r>
                <a:rPr lang="en-GB" sz="2500" b="0" i="0" dirty="0" err="1">
                  <a:effectLst/>
                  <a:latin typeface="Twinkl" panose="02000000000000000000" pitchFamily="2" charset="0"/>
                </a:rPr>
                <a:t>cyfrifiad</a:t>
              </a:r>
              <a:r>
                <a:rPr lang="en-GB" sz="2500" b="0" i="0" dirty="0">
                  <a:effectLst/>
                  <a:latin typeface="Twinkl" panose="02000000000000000000" pitchFamily="2" charset="0"/>
                </a:rPr>
                <a:t> </a:t>
              </a:r>
              <a:r>
                <a:rPr lang="en-GB" sz="2500" b="0" i="0" dirty="0" err="1">
                  <a:effectLst/>
                  <a:latin typeface="Twinkl" panose="02000000000000000000" pitchFamily="2" charset="0"/>
                </a:rPr>
                <a:t>yn</a:t>
              </a:r>
              <a:r>
                <a:rPr lang="en-GB" sz="2500" b="0" i="0" dirty="0">
                  <a:effectLst/>
                  <a:latin typeface="Twinkl" panose="02000000000000000000" pitchFamily="2" charset="0"/>
                </a:rPr>
                <a:t> </a:t>
              </a:r>
              <a:r>
                <a:rPr lang="en-GB" sz="2500" b="0" i="0" dirty="0" err="1">
                  <a:effectLst/>
                  <a:latin typeface="Twinkl" panose="02000000000000000000" pitchFamily="2" charset="0"/>
                </a:rPr>
                <a:t>gywir</a:t>
              </a:r>
              <a:r>
                <a:rPr lang="en-GB" sz="2500" b="0" i="0" dirty="0">
                  <a:effectLst/>
                  <a:latin typeface="Twinkl" panose="02000000000000000000" pitchFamily="2" charset="0"/>
                </a:rPr>
                <a:t>?</a:t>
              </a:r>
              <a:endParaRPr lang="en-US" sz="2500" dirty="0">
                <a:latin typeface="Twinkl" panose="02000000000000000000" pitchFamily="2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" name="Reveal Answer">
            <a:extLst>
              <a:ext uri="{FF2B5EF4-FFF2-40B4-BE49-F238E27FC236}">
                <a16:creationId xmlns:a16="http://schemas.microsoft.com/office/drawing/2014/main" id="{45E5D2C0-0975-4CF0-A01F-FF8454BC9EF3}"/>
              </a:ext>
            </a:extLst>
          </p:cNvPr>
          <p:cNvSpPr txBox="1">
            <a:spLocks/>
          </p:cNvSpPr>
          <p:nvPr/>
        </p:nvSpPr>
        <p:spPr>
          <a:xfrm>
            <a:off x="755651" y="5761269"/>
            <a:ext cx="2106722" cy="33155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Eglurwch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eich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1A2F9248-DFA1-4DD0-819D-5414F54D9A78}"/>
              </a:ext>
            </a:extLst>
          </p:cNvPr>
          <p:cNvCxnSpPr>
            <a:cxnSpLocks/>
            <a:endCxn id="49" idx="7"/>
          </p:cNvCxnSpPr>
          <p:nvPr/>
        </p:nvCxnSpPr>
        <p:spPr>
          <a:xfrm flipH="1">
            <a:off x="1832722" y="3297921"/>
            <a:ext cx="386884" cy="331555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3EAE84C-1557-4361-90E0-4100FB8F9F18}"/>
              </a:ext>
            </a:extLst>
          </p:cNvPr>
          <p:cNvCxnSpPr>
            <a:cxnSpLocks/>
            <a:stCxn id="46" idx="5"/>
            <a:endCxn id="55" idx="1"/>
          </p:cNvCxnSpPr>
          <p:nvPr/>
        </p:nvCxnSpPr>
        <p:spPr>
          <a:xfrm>
            <a:off x="2980594" y="3322657"/>
            <a:ext cx="406963" cy="306819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5BD2036-21E1-4526-B83F-1D0631151809}"/>
              </a:ext>
            </a:extLst>
          </p:cNvPr>
          <p:cNvGrpSpPr/>
          <p:nvPr/>
        </p:nvGrpSpPr>
        <p:grpSpPr>
          <a:xfrm>
            <a:off x="1969258" y="2428516"/>
            <a:ext cx="1281942" cy="1047551"/>
            <a:chOff x="1969258" y="2428516"/>
            <a:chExt cx="1281942" cy="1047551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83246D99-20D9-4383-BBD1-BBBBF1CB29E4}"/>
                </a:ext>
              </a:extLst>
            </p:cNvPr>
            <p:cNvSpPr/>
            <p:nvPr/>
          </p:nvSpPr>
          <p:spPr>
            <a:xfrm>
              <a:off x="2086453" y="242851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35117159-13A8-45A3-9A6A-4F93C2064534}"/>
                </a:ext>
              </a:extLst>
            </p:cNvPr>
            <p:cNvSpPr txBox="1"/>
            <p:nvPr/>
          </p:nvSpPr>
          <p:spPr>
            <a:xfrm>
              <a:off x="1969258" y="2612164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128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6F5574C-EDD2-4069-82AC-9551B5DD8174}"/>
              </a:ext>
            </a:extLst>
          </p:cNvPr>
          <p:cNvGrpSpPr/>
          <p:nvPr/>
        </p:nvGrpSpPr>
        <p:grpSpPr>
          <a:xfrm>
            <a:off x="872185" y="3476066"/>
            <a:ext cx="1180344" cy="1047551"/>
            <a:chOff x="872185" y="3476066"/>
            <a:chExt cx="1180344" cy="1047551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7CB387F-CDA9-4E80-AEB1-AAC3ED62418D}"/>
                </a:ext>
              </a:extLst>
            </p:cNvPr>
            <p:cNvSpPr/>
            <p:nvPr/>
          </p:nvSpPr>
          <p:spPr>
            <a:xfrm>
              <a:off x="938581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B5BD87-883F-4B29-A7AC-889021A62169}"/>
                </a:ext>
              </a:extLst>
            </p:cNvPr>
            <p:cNvSpPr txBox="1"/>
            <p:nvPr/>
          </p:nvSpPr>
          <p:spPr>
            <a:xfrm>
              <a:off x="872185" y="3647014"/>
              <a:ext cx="118034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dirty="0">
                  <a:solidFill>
                    <a:schemeClr val="tx1"/>
                  </a:solidFill>
                  <a:latin typeface="Twinkl" panose="02000000000000000000" pitchFamily="2" charset="0"/>
                </a:rPr>
                <a:t>80</a:t>
              </a:r>
              <a:endParaRPr lang="en-GB" sz="40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DD63E04-B097-4FA2-9D2C-B49F4F0A42E0}"/>
              </a:ext>
            </a:extLst>
          </p:cNvPr>
          <p:cNvGrpSpPr/>
          <p:nvPr/>
        </p:nvGrpSpPr>
        <p:grpSpPr>
          <a:xfrm>
            <a:off x="3234147" y="3476066"/>
            <a:ext cx="1047551" cy="1047551"/>
            <a:chOff x="3234147" y="3476066"/>
            <a:chExt cx="1047551" cy="1047551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94728F2C-12F7-4A65-ABE7-CBAAB5E5A519}"/>
                </a:ext>
              </a:extLst>
            </p:cNvPr>
            <p:cNvSpPr/>
            <p:nvPr/>
          </p:nvSpPr>
          <p:spPr>
            <a:xfrm>
              <a:off x="3234147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502BDB0-9555-4953-A8D0-47A6221CD6A1}"/>
                </a:ext>
              </a:extLst>
            </p:cNvPr>
            <p:cNvSpPr txBox="1"/>
            <p:nvPr/>
          </p:nvSpPr>
          <p:spPr>
            <a:xfrm>
              <a:off x="3234147" y="3647014"/>
              <a:ext cx="104755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dirty="0">
                  <a:solidFill>
                    <a:schemeClr val="tx1"/>
                  </a:solidFill>
                  <a:latin typeface="Twinkl" panose="02000000000000000000" pitchFamily="2" charset="0"/>
                </a:rPr>
                <a:t>18</a:t>
              </a:r>
              <a:endParaRPr lang="en-GB" sz="40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9CD6BEC-FE81-431A-B432-5133364C7D27}"/>
              </a:ext>
            </a:extLst>
          </p:cNvPr>
          <p:cNvGrpSpPr/>
          <p:nvPr/>
        </p:nvGrpSpPr>
        <p:grpSpPr>
          <a:xfrm>
            <a:off x="2080911" y="3998470"/>
            <a:ext cx="1047551" cy="1047551"/>
            <a:chOff x="3000675" y="3476066"/>
            <a:chExt cx="1047551" cy="1047551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54895EC9-6CEA-4185-BCC5-D7C8010926B4}"/>
                </a:ext>
              </a:extLst>
            </p:cNvPr>
            <p:cNvSpPr/>
            <p:nvPr/>
          </p:nvSpPr>
          <p:spPr>
            <a:xfrm>
              <a:off x="3000675" y="3476066"/>
              <a:ext cx="1047551" cy="1047551"/>
            </a:xfrm>
            <a:prstGeom prst="ellipse">
              <a:avLst/>
            </a:prstGeom>
            <a:solidFill>
              <a:schemeClr val="bg1"/>
            </a:solidFill>
            <a:ln w="41275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67DBEDC-B24E-4774-8B26-22AB23CD305E}"/>
                </a:ext>
              </a:extLst>
            </p:cNvPr>
            <p:cNvSpPr txBox="1"/>
            <p:nvPr/>
          </p:nvSpPr>
          <p:spPr>
            <a:xfrm>
              <a:off x="3000675" y="3678764"/>
              <a:ext cx="104755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dirty="0">
                  <a:solidFill>
                    <a:schemeClr val="tx1"/>
                  </a:solidFill>
                  <a:latin typeface="Twinkl" panose="02000000000000000000" pitchFamily="2" charset="0"/>
                </a:rPr>
                <a:t>40</a:t>
              </a:r>
              <a:endParaRPr lang="en-GB" sz="40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2BD2FDD-4AEC-43E5-8FC9-F1AE447598FA}"/>
              </a:ext>
            </a:extLst>
          </p:cNvPr>
          <p:cNvCxnSpPr>
            <a:cxnSpLocks/>
            <a:stCxn id="46" idx="4"/>
            <a:endCxn id="58" idx="0"/>
          </p:cNvCxnSpPr>
          <p:nvPr/>
        </p:nvCxnSpPr>
        <p:spPr>
          <a:xfrm flipH="1">
            <a:off x="2604687" y="3476067"/>
            <a:ext cx="5542" cy="522403"/>
          </a:xfrm>
          <a:prstGeom prst="line">
            <a:avLst/>
          </a:prstGeom>
          <a:ln w="50800">
            <a:solidFill>
              <a:srgbClr val="CA07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26D7B9D-E818-4704-8E0D-2116B8724231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5E4AD1AF-D12B-4672-8932-F39073E89B8F}"/>
              </a:ext>
            </a:extLst>
          </p:cNvPr>
          <p:cNvSpPr txBox="1">
            <a:spLocks/>
          </p:cNvSpPr>
          <p:nvPr/>
        </p:nvSpPr>
        <p:spPr>
          <a:xfrm>
            <a:off x="7203438" y="1879361"/>
            <a:ext cx="118491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Rhesymu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26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8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06E262AA-D0FE-46A6-BDC4-D6986749EFE5}"/>
              </a:ext>
            </a:extLst>
          </p:cNvPr>
          <p:cNvGrpSpPr/>
          <p:nvPr/>
        </p:nvGrpSpPr>
        <p:grpSpPr>
          <a:xfrm>
            <a:off x="5748442" y="2321551"/>
            <a:ext cx="2815197" cy="4084012"/>
            <a:chOff x="5748442" y="2321551"/>
            <a:chExt cx="2815197" cy="4084012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E0478CB-622D-47E2-93C5-FBFF851336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499226" y="2364004"/>
              <a:ext cx="2064413" cy="4041559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C54D949-9B31-4819-9D49-50C9F99AB488}"/>
                </a:ext>
              </a:extLst>
            </p:cNvPr>
            <p:cNvSpPr/>
            <p:nvPr/>
          </p:nvSpPr>
          <p:spPr>
            <a:xfrm>
              <a:off x="5748442" y="2637572"/>
              <a:ext cx="1203118" cy="1203118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701E3C9-CDE4-4F81-AE4B-815C58F3610F}"/>
                </a:ext>
              </a:extLst>
            </p:cNvPr>
            <p:cNvSpPr txBox="1"/>
            <p:nvPr/>
          </p:nvSpPr>
          <p:spPr>
            <a:xfrm>
              <a:off x="6028176" y="2321551"/>
              <a:ext cx="65995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8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2cm</a:t>
              </a:r>
              <a:endParaRPr lang="en-GB" dirty="0"/>
            </a:p>
          </p:txBody>
        </p:sp>
      </p:grp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Wythnos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Wyddoniaeth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3E74FF9-8EC5-4F6E-B784-5F491F9424BF}"/>
              </a:ext>
            </a:extLst>
          </p:cNvPr>
          <p:cNvGrpSpPr/>
          <p:nvPr/>
        </p:nvGrpSpPr>
        <p:grpSpPr>
          <a:xfrm>
            <a:off x="809625" y="607184"/>
            <a:ext cx="1352550" cy="1257346"/>
            <a:chOff x="685800" y="607184"/>
            <a:chExt cx="1352550" cy="1257346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8FD2A70-A54D-47E9-B92C-4DF4E821FC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48226">
              <a:off x="1122471" y="607184"/>
              <a:ext cx="312305" cy="125734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21569650-BFC3-4178-9456-432510A051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800" y="819653"/>
              <a:ext cx="1352550" cy="972175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0951"/>
            <a:ext cx="4983669" cy="5232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Alffi’n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gwneud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sgwâr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,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pob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2cm o hyd. Beth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perimedr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sgwâr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 </a:t>
            </a:r>
            <a:endParaRPr lang="en-GB" sz="1700" dirty="0">
              <a:latin typeface="Twinkl" panose="02000000000000000000" pitchFamily="2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16B43-3CF9-4424-A180-968A6BF51712}"/>
              </a:ext>
            </a:extLst>
          </p:cNvPr>
          <p:cNvSpPr txBox="1"/>
          <p:nvPr/>
        </p:nvSpPr>
        <p:spPr>
          <a:xfrm>
            <a:off x="3966115" y="2155541"/>
            <a:ext cx="521916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8cm</a:t>
            </a:r>
            <a:endParaRPr lang="en-US" sz="19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0F79A6-59B6-40E4-88CF-4EA2A4C977AF}"/>
              </a:ext>
            </a:extLst>
          </p:cNvPr>
          <p:cNvSpPr txBox="1"/>
          <p:nvPr/>
        </p:nvSpPr>
        <p:spPr>
          <a:xfrm>
            <a:off x="755649" y="2554840"/>
            <a:ext cx="4983669" cy="9387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Sut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Alffi’n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gallu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darganfod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perimedr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siâp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gwybod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</a:p>
          <a:p>
            <a:pPr lvl="0">
              <a:spcAft>
                <a:spcPts val="1200"/>
              </a:spcAft>
            </a:pP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Rhannwch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syniadau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gyda’ch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partner.</a:t>
            </a:r>
            <a:endParaRPr lang="en-GB" sz="1700" dirty="0">
              <a:latin typeface="Twinkl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88BD8E-CC17-4C64-9207-BFFB6D1567E5}"/>
              </a:ext>
            </a:extLst>
          </p:cNvPr>
          <p:cNvSpPr txBox="1"/>
          <p:nvPr/>
        </p:nvSpPr>
        <p:spPr>
          <a:xfrm>
            <a:off x="755649" y="3551025"/>
            <a:ext cx="4572000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Lluosi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yr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ochrau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gyda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4.</a:t>
            </a:r>
            <a:endParaRPr lang="en-GB" sz="19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326C9C34-A891-4F69-A64C-C361510085E1}"/>
              </a:ext>
            </a:extLst>
          </p:cNvPr>
          <p:cNvSpPr/>
          <p:nvPr/>
        </p:nvSpPr>
        <p:spPr>
          <a:xfrm>
            <a:off x="800309" y="3993724"/>
            <a:ext cx="5324266" cy="1579452"/>
          </a:xfrm>
          <a:prstGeom prst="roundRect">
            <a:avLst>
              <a:gd name="adj" fmla="val 12385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C0B175-B4DE-4369-86EF-7D39D0C2C935}"/>
              </a:ext>
            </a:extLst>
          </p:cNvPr>
          <p:cNvSpPr txBox="1"/>
          <p:nvPr/>
        </p:nvSpPr>
        <p:spPr>
          <a:xfrm>
            <a:off x="988337" y="4157287"/>
            <a:ext cx="4983669" cy="98488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Bef>
                <a:spcPts val="0"/>
              </a:spcBef>
              <a:spcAft>
                <a:spcPts val="1200"/>
              </a:spcAft>
            </a:pP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Cyfrifwch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berimedr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sgwariau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hochrau’n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: </a:t>
            </a:r>
          </a:p>
          <a:p>
            <a:pPr lvl="0" algn="ctr">
              <a:spcBef>
                <a:spcPts val="0"/>
              </a:spcBef>
              <a:spcAft>
                <a:spcPts val="1200"/>
              </a:spcAft>
            </a:pPr>
            <a:r>
              <a:rPr lang="en-US" b="1" dirty="0">
                <a:latin typeface="Twinkl" panose="02000000000000000000" pitchFamily="2" charset="0"/>
                <a:cs typeface="Calibri"/>
                <a:sym typeface="Calibri"/>
              </a:rPr>
              <a:t>5cm, 12cm, 8cm, 15cm, 21cm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EF164F7-5255-4A88-B3E4-4CAD4D1207E3}"/>
              </a:ext>
            </a:extLst>
          </p:cNvPr>
          <p:cNvSpPr txBox="1"/>
          <p:nvPr/>
        </p:nvSpPr>
        <p:spPr>
          <a:xfrm>
            <a:off x="1174960" y="5101116"/>
            <a:ext cx="457200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3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20cm, 48cm, 32cm, 60cm, 84cm</a:t>
            </a:r>
            <a:endParaRPr lang="en-GB" sz="2300" dirty="0"/>
          </a:p>
        </p:txBody>
      </p:sp>
      <p:sp>
        <p:nvSpPr>
          <p:cNvPr id="61" name="Reveal Answer">
            <a:extLst>
              <a:ext uri="{FF2B5EF4-FFF2-40B4-BE49-F238E27FC236}">
                <a16:creationId xmlns:a16="http://schemas.microsoft.com/office/drawing/2014/main" id="{DAD66537-6F68-4F4E-9AED-3C82C3299C2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73990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0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E06DDB0-2B14-4232-BC6F-46AC4E55EF26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C4311D09-C0E7-4E9F-AE0C-F032357582BE}"/>
              </a:ext>
            </a:extLst>
          </p:cNvPr>
          <p:cNvSpPr txBox="1">
            <a:spLocks/>
          </p:cNvSpPr>
          <p:nvPr/>
        </p:nvSpPr>
        <p:spPr>
          <a:xfrm>
            <a:off x="7203438" y="1879361"/>
            <a:ext cx="118491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Perimedr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16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40" grpId="0"/>
      <p:bldP spid="41" grpId="0"/>
      <p:bldP spid="42" grpId="0"/>
      <p:bldP spid="43" grpId="0" animBg="1"/>
      <p:bldP spid="48" grpId="0"/>
      <p:bldP spid="53" grpId="0"/>
      <p:bldP spid="61" grpId="0" animBg="1"/>
      <p:bldP spid="20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A049B75-C280-439A-A2E6-156FCC027573}"/>
              </a:ext>
            </a:extLst>
          </p:cNvPr>
          <p:cNvGrpSpPr/>
          <p:nvPr/>
        </p:nvGrpSpPr>
        <p:grpSpPr>
          <a:xfrm>
            <a:off x="5748442" y="2321551"/>
            <a:ext cx="2815197" cy="4084012"/>
            <a:chOff x="5748442" y="2321551"/>
            <a:chExt cx="2815197" cy="408401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622719F-7B8B-494D-A7DE-B3A2385CAA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499226" y="2364004"/>
              <a:ext cx="2064413" cy="4041559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8CBAC0F-3F09-447B-AD23-F0A287062DCE}"/>
                </a:ext>
              </a:extLst>
            </p:cNvPr>
            <p:cNvSpPr/>
            <p:nvPr/>
          </p:nvSpPr>
          <p:spPr>
            <a:xfrm>
              <a:off x="5748442" y="2637572"/>
              <a:ext cx="1203118" cy="1203118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98D67E3-3A71-4DCF-8288-E58BD03ED06F}"/>
                </a:ext>
              </a:extLst>
            </p:cNvPr>
            <p:cNvSpPr txBox="1"/>
            <p:nvPr/>
          </p:nvSpPr>
          <p:spPr>
            <a:xfrm>
              <a:off x="6028176" y="2321551"/>
              <a:ext cx="65995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8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2cm</a:t>
              </a:r>
              <a:endParaRPr lang="en-GB" dirty="0"/>
            </a:p>
          </p:txBody>
        </p:sp>
      </p:grp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</a:rPr>
              <a:t>Rygbi'r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</a:rPr>
              <a:t>Chwe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</a:rPr>
              <a:t>Gwlad</a:t>
            </a:r>
            <a:r>
              <a:rPr lang="en-GB" sz="3000" dirty="0">
                <a:solidFill>
                  <a:schemeClr val="bg1"/>
                </a:solidFill>
                <a:latin typeface="Twinkl" panose="02000000000000000000" pitchFamily="2" charset="0"/>
              </a:rPr>
              <a:t>: </a:t>
            </a:r>
            <a:r>
              <a:rPr lang="en-GB" sz="3000" dirty="0" err="1">
                <a:solidFill>
                  <a:schemeClr val="bg1"/>
                </a:solidFill>
                <a:latin typeface="Twinkl" panose="02000000000000000000" pitchFamily="2" charset="0"/>
              </a:rPr>
              <a:t>Arwynebedd</a:t>
            </a:r>
            <a:endParaRPr lang="en-GB" sz="3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0951"/>
            <a:ext cx="536892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Alffi’n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gwneud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llun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sgwâr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,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2cm.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arwynebedd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sgwâr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</a:t>
            </a:r>
            <a:endParaRPr lang="en-US" sz="1700" dirty="0">
              <a:latin typeface="Twinkl" panose="02000000000000000000" pitchFamily="2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16B43-3CF9-4424-A180-968A6BF51712}"/>
              </a:ext>
            </a:extLst>
          </p:cNvPr>
          <p:cNvSpPr txBox="1"/>
          <p:nvPr/>
        </p:nvSpPr>
        <p:spPr>
          <a:xfrm>
            <a:off x="3779366" y="2308299"/>
            <a:ext cx="792634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4cm</a:t>
            </a:r>
            <a:r>
              <a:rPr lang="en-US" sz="1900" b="1" baseline="30000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</a:t>
            </a:r>
            <a:endParaRPr lang="en-US" sz="1900" b="1" baseline="30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0F79A6-59B6-40E4-88CF-4EA2A4C977AF}"/>
              </a:ext>
            </a:extLst>
          </p:cNvPr>
          <p:cNvSpPr txBox="1"/>
          <p:nvPr/>
        </p:nvSpPr>
        <p:spPr>
          <a:xfrm>
            <a:off x="755649" y="2640565"/>
            <a:ext cx="4954693" cy="7848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gofyn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, “Sut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cyfrifo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arwynebedd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sgwâr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i’n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gwybod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yr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?” </a:t>
            </a:r>
            <a:endParaRPr lang="en-GB" sz="1700" dirty="0">
              <a:latin typeface="Twinkl" panose="02000000000000000000" pitchFamily="2" charset="0"/>
            </a:endParaRPr>
          </a:p>
          <a:p>
            <a:pPr lvl="0"/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Rhannwch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syniadau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gyda’ch</a:t>
            </a:r>
            <a:r>
              <a:rPr lang="en-GB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partner.</a:t>
            </a:r>
            <a:endParaRPr lang="en-GB" sz="1700" dirty="0">
              <a:latin typeface="Twinkl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88BD8E-CC17-4C64-9207-BFFB6D1567E5}"/>
              </a:ext>
            </a:extLst>
          </p:cNvPr>
          <p:cNvSpPr txBox="1"/>
          <p:nvPr/>
        </p:nvSpPr>
        <p:spPr>
          <a:xfrm>
            <a:off x="755649" y="3636750"/>
            <a:ext cx="4572000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Lluosi’r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</a:rPr>
              <a:t>hyd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gyda’r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9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lled</a:t>
            </a:r>
            <a:r>
              <a:rPr lang="en-GB" sz="19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19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326C9C34-A891-4F69-A64C-C361510085E1}"/>
              </a:ext>
            </a:extLst>
          </p:cNvPr>
          <p:cNvSpPr/>
          <p:nvPr/>
        </p:nvSpPr>
        <p:spPr>
          <a:xfrm>
            <a:off x="800308" y="4112690"/>
            <a:ext cx="5479193" cy="1352145"/>
          </a:xfrm>
          <a:prstGeom prst="roundRect">
            <a:avLst>
              <a:gd name="adj" fmla="val 12385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C0B175-B4DE-4369-86EF-7D39D0C2C935}"/>
              </a:ext>
            </a:extLst>
          </p:cNvPr>
          <p:cNvSpPr txBox="1"/>
          <p:nvPr/>
        </p:nvSpPr>
        <p:spPr>
          <a:xfrm>
            <a:off x="988337" y="4243012"/>
            <a:ext cx="5136238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Aft>
                <a:spcPts val="1200"/>
              </a:spcAft>
            </a:pP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Cyfrifwch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arwynebedd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sgwariau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os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eu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hyd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s-ES" sz="17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s-ES" sz="17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:</a:t>
            </a:r>
            <a:endParaRPr lang="en-US" sz="1700" b="1" dirty="0">
              <a:latin typeface="Twinkl" panose="02000000000000000000" pitchFamily="2" charset="0"/>
              <a:cs typeface="Calibri"/>
              <a:sym typeface="Calibri"/>
            </a:endParaRPr>
          </a:p>
          <a:p>
            <a:pPr lvl="0" algn="ctr">
              <a:spcBef>
                <a:spcPts val="0"/>
              </a:spcBef>
              <a:spcAft>
                <a:spcPts val="1200"/>
              </a:spcAft>
            </a:pPr>
            <a:r>
              <a:rPr lang="en-US" sz="1700" b="1" dirty="0">
                <a:latin typeface="Twinkl" panose="02000000000000000000" pitchFamily="2" charset="0"/>
                <a:cs typeface="Calibri"/>
                <a:sym typeface="Calibri"/>
              </a:rPr>
              <a:t>6cm, 11cm, 7cm, 15cm, 20cm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EF164F7-5255-4A88-B3E4-4CAD4D1207E3}"/>
              </a:ext>
            </a:extLst>
          </p:cNvPr>
          <p:cNvSpPr txBox="1"/>
          <p:nvPr/>
        </p:nvSpPr>
        <p:spPr>
          <a:xfrm>
            <a:off x="917385" y="4986816"/>
            <a:ext cx="5278142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2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36cm</a:t>
            </a:r>
            <a:r>
              <a:rPr lang="en-US" sz="2200" b="1" baseline="30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</a:t>
            </a:r>
            <a:r>
              <a:rPr lang="en-US" sz="22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, 121cm</a:t>
            </a:r>
            <a:r>
              <a:rPr lang="en-US" sz="2200" b="1" baseline="30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</a:t>
            </a:r>
            <a:r>
              <a:rPr lang="en-US" sz="22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, 49cm</a:t>
            </a:r>
            <a:r>
              <a:rPr lang="en-US" sz="2200" b="1" baseline="30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</a:t>
            </a:r>
            <a:r>
              <a:rPr lang="en-US" sz="22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, 225cm</a:t>
            </a:r>
            <a:r>
              <a:rPr lang="en-US" sz="2200" b="1" baseline="30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</a:t>
            </a:r>
            <a:r>
              <a:rPr lang="en-US" sz="22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, 400cm</a:t>
            </a:r>
            <a:r>
              <a:rPr lang="en-US" sz="2200" b="1" baseline="30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</a:t>
            </a:r>
            <a:endParaRPr lang="en-GB" sz="2200" baseline="30000" dirty="0"/>
          </a:p>
        </p:txBody>
      </p:sp>
      <p:sp>
        <p:nvSpPr>
          <p:cNvPr id="61" name="Reveal Answer">
            <a:extLst>
              <a:ext uri="{FF2B5EF4-FFF2-40B4-BE49-F238E27FC236}">
                <a16:creationId xmlns:a16="http://schemas.microsoft.com/office/drawing/2014/main" id="{DAD66537-6F68-4F4E-9AED-3C82C3299C2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764083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C771F-E401-49A8-B48E-BE22A9A5E0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1187" y="549275"/>
            <a:ext cx="525446" cy="1288549"/>
          </a:xfrm>
          <a:prstGeom prst="rect">
            <a:avLst/>
          </a:prstGeom>
        </p:spPr>
      </p:pic>
      <p:sp>
        <p:nvSpPr>
          <p:cNvPr id="18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E051D49-2B36-4B5F-B482-42C0892D8E21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20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40" grpId="0"/>
      <p:bldP spid="41" grpId="0"/>
      <p:bldP spid="42" grpId="0"/>
      <p:bldP spid="43" grpId="0" animBg="1"/>
      <p:bldP spid="48" grpId="0"/>
      <p:bldP spid="53" grpId="0"/>
      <p:bldP spid="61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6EF728BE-E083-42E5-82F1-D08E4804915B}"/>
              </a:ext>
            </a:extLst>
          </p:cNvPr>
          <p:cNvGrpSpPr/>
          <p:nvPr/>
        </p:nvGrpSpPr>
        <p:grpSpPr>
          <a:xfrm>
            <a:off x="4460032" y="2622426"/>
            <a:ext cx="3701734" cy="1326761"/>
            <a:chOff x="4460032" y="2622426"/>
            <a:chExt cx="3701734" cy="1326761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731994F-0B40-4993-95CE-F951F090B014}"/>
                </a:ext>
              </a:extLst>
            </p:cNvPr>
            <p:cNvSpPr/>
            <p:nvPr/>
          </p:nvSpPr>
          <p:spPr>
            <a:xfrm>
              <a:off x="4460032" y="2622426"/>
              <a:ext cx="3701734" cy="1326761"/>
            </a:xfrm>
            <a:prstGeom prst="roundRect">
              <a:avLst/>
            </a:prstGeom>
            <a:solidFill>
              <a:srgbClr val="B8B8B8"/>
            </a:solidFill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B8B6035B-E07D-4139-AB9F-40F5962E4B00}"/>
                </a:ext>
              </a:extLst>
            </p:cNvPr>
            <p:cNvSpPr/>
            <p:nvPr/>
          </p:nvSpPr>
          <p:spPr>
            <a:xfrm>
              <a:off x="4612432" y="2781177"/>
              <a:ext cx="3390714" cy="1003090"/>
            </a:xfrm>
            <a:prstGeom prst="roundRect">
              <a:avLst>
                <a:gd name="adj" fmla="val 12869"/>
              </a:avLst>
            </a:prstGeom>
            <a:solidFill>
              <a:schemeClr val="bg1"/>
            </a:solidFill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A1A449B-E16F-4476-A1B0-E12CFF5CD88A}"/>
              </a:ext>
            </a:extLst>
          </p:cNvPr>
          <p:cNvSpPr txBox="1"/>
          <p:nvPr/>
        </p:nvSpPr>
        <p:spPr>
          <a:xfrm>
            <a:off x="4721789" y="2575449"/>
            <a:ext cx="317199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000" b="1" dirty="0">
                <a:solidFill>
                  <a:srgbClr val="699329"/>
                </a:solidFill>
                <a:latin typeface="Twinkl" panose="02000000000000000000" pitchFamily="2" charset="0"/>
              </a:rPr>
              <a:t>9:35</a:t>
            </a:r>
            <a:endParaRPr lang="en-GB" sz="9000" b="1" dirty="0">
              <a:solidFill>
                <a:srgbClr val="699329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D5D24ED-05EC-4205-AD71-DA89DD6738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0854" y="2565617"/>
            <a:ext cx="2945900" cy="2944058"/>
          </a:xfrm>
          <a:prstGeom prst="rect">
            <a:avLst/>
          </a:prstGeom>
        </p:spPr>
      </p:pic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Rygbi'r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Chwe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Gwlad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0951"/>
            <a:ext cx="7632700" cy="4903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1700" dirty="0" err="1">
                <a:latin typeface="Twinkl" panose="02000000000000000000" pitchFamily="2" charset="0"/>
              </a:rPr>
              <a:t>Mae’r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chwaraewyr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yn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cychwyn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hyfforddi</a:t>
            </a:r>
            <a:r>
              <a:rPr lang="en-GB" sz="1700" dirty="0">
                <a:latin typeface="Twinkl" panose="02000000000000000000" pitchFamily="2" charset="0"/>
              </a:rPr>
              <a:t> am 9.05 a.m. </a:t>
            </a:r>
            <a:r>
              <a:rPr lang="en-GB" sz="1700" dirty="0" err="1">
                <a:latin typeface="Twinkl" panose="02000000000000000000" pitchFamily="2" charset="0"/>
              </a:rPr>
              <a:t>Os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yw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pawb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yn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hyfforddi</a:t>
            </a:r>
            <a:r>
              <a:rPr lang="en-GB" sz="1700" dirty="0">
                <a:latin typeface="Twinkl" panose="02000000000000000000" pitchFamily="2" charset="0"/>
              </a:rPr>
              <a:t> am 30 </a:t>
            </a:r>
            <a:r>
              <a:rPr lang="en-GB" sz="1700" dirty="0" err="1">
                <a:latin typeface="Twinkl" panose="02000000000000000000" pitchFamily="2" charset="0"/>
              </a:rPr>
              <a:t>munud</a:t>
            </a:r>
            <a:r>
              <a:rPr lang="en-GB" sz="1700" dirty="0">
                <a:latin typeface="Twinkl" panose="02000000000000000000" pitchFamily="2" charset="0"/>
              </a:rPr>
              <a:t>, faint </a:t>
            </a:r>
            <a:r>
              <a:rPr lang="en-GB" sz="1700" dirty="0" err="1">
                <a:latin typeface="Twinkl" panose="02000000000000000000" pitchFamily="2" charset="0"/>
              </a:rPr>
              <a:t>o’r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gloch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fydd</a:t>
            </a:r>
            <a:r>
              <a:rPr lang="en-GB" sz="1700" dirty="0">
                <a:latin typeface="Twinkl" panose="02000000000000000000" pitchFamily="2" charset="0"/>
              </a:rPr>
              <a:t> y </a:t>
            </a:r>
            <a:r>
              <a:rPr lang="en-GB" sz="1700" dirty="0" err="1">
                <a:latin typeface="Twinkl" panose="02000000000000000000" pitchFamily="2" charset="0"/>
              </a:rPr>
              <a:t>sesiwn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yn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dod</a:t>
            </a:r>
            <a:r>
              <a:rPr lang="en-GB" sz="1700" dirty="0">
                <a:latin typeface="Twinkl" panose="02000000000000000000" pitchFamily="2" charset="0"/>
              </a:rPr>
              <a:t> </a:t>
            </a:r>
            <a:r>
              <a:rPr lang="en-GB" sz="1700" dirty="0" err="1">
                <a:latin typeface="Twinkl" panose="02000000000000000000" pitchFamily="2" charset="0"/>
              </a:rPr>
              <a:t>i</a:t>
            </a:r>
            <a:r>
              <a:rPr lang="en-GB" sz="1700" dirty="0">
                <a:latin typeface="Twinkl" panose="02000000000000000000" pitchFamily="2" charset="0"/>
              </a:rPr>
              <a:t> ben?</a:t>
            </a:r>
          </a:p>
        </p:txBody>
      </p:sp>
      <p:sp>
        <p:nvSpPr>
          <p:cNvPr id="61" name="Reveal Answer">
            <a:extLst>
              <a:ext uri="{FF2B5EF4-FFF2-40B4-BE49-F238E27FC236}">
                <a16:creationId xmlns:a16="http://schemas.microsoft.com/office/drawing/2014/main" id="{DAD66537-6F68-4F4E-9AED-3C82C3299C2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70180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C771F-E401-49A8-B48E-BE22A9A5E0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8337" y="549275"/>
            <a:ext cx="525446" cy="12885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6205C3-9BF6-47F3-98B5-D4E6289187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420" y="4194121"/>
            <a:ext cx="2732365" cy="17732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18FBCB-D053-4B14-BF31-15D65C74EBE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854" y="2565617"/>
            <a:ext cx="2945901" cy="294405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04F5E51-8F18-4F27-BA45-5A6D84AEFA4C}"/>
              </a:ext>
            </a:extLst>
          </p:cNvPr>
          <p:cNvSpPr txBox="1"/>
          <p:nvPr/>
        </p:nvSpPr>
        <p:spPr>
          <a:xfrm>
            <a:off x="4721789" y="2575449"/>
            <a:ext cx="317199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000" b="1" dirty="0">
                <a:latin typeface="Twinkl" panose="02000000000000000000" pitchFamily="2" charset="0"/>
              </a:rPr>
              <a:t>9:05</a:t>
            </a:r>
            <a:endParaRPr lang="en-GB" sz="9000" b="1" dirty="0"/>
          </a:p>
        </p:txBody>
      </p:sp>
      <p:sp>
        <p:nvSpPr>
          <p:cNvPr id="1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0BFE715-083F-4E70-A207-4635CBAE78B8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4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28" grpId="0"/>
      <p:bldP spid="44" grpId="0" animBg="1"/>
      <p:bldP spid="30" grpId="0"/>
      <p:bldP spid="61" grpId="0" animBg="1"/>
      <p:bldP spid="25" grpId="0"/>
      <p:bldP spid="25" grpId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dirty="0" err="1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Rygbi'r</a:t>
            </a:r>
            <a:r>
              <a:rPr lang="en-GB" i="0" dirty="0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 </a:t>
            </a:r>
            <a:r>
              <a:rPr lang="en-GB" i="0" dirty="0" err="1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Chwe</a:t>
            </a:r>
            <a:r>
              <a:rPr lang="en-GB" i="0" dirty="0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 </a:t>
            </a:r>
            <a:r>
              <a:rPr lang="en-GB" i="0" dirty="0" err="1">
                <a:solidFill>
                  <a:schemeClr val="bg1"/>
                </a:solidFill>
                <a:effectLst/>
                <a:latin typeface="Twinkl" panose="02000000000000000000" pitchFamily="2" charset="0"/>
              </a:rPr>
              <a:t>Gwlad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0951"/>
            <a:ext cx="763270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Rhowch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ddau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rif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cylchoedd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adio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wneud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rhif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bêl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20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C771F-E401-49A8-B48E-BE22A9A5E07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8337" y="549275"/>
            <a:ext cx="525446" cy="12885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AB04F6-3F41-4EF8-99BA-267BB111B02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2711375"/>
            <a:ext cx="2544233" cy="26954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7346D4E-1523-46FE-8E2F-E4F337B4CA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883" y="2711375"/>
            <a:ext cx="2544233" cy="269541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7360B1-B032-44A7-A218-EC268879CEA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4117" y="2711375"/>
            <a:ext cx="2544233" cy="269541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DF08C56-0028-4F14-A624-6178D5044F07}"/>
              </a:ext>
            </a:extLst>
          </p:cNvPr>
          <p:cNvGrpSpPr/>
          <p:nvPr/>
        </p:nvGrpSpPr>
        <p:grpSpPr>
          <a:xfrm>
            <a:off x="1304778" y="3095756"/>
            <a:ext cx="1281942" cy="1047551"/>
            <a:chOff x="1376970" y="3336384"/>
            <a:chExt cx="1281942" cy="1047551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2B19C40-B331-4111-B92D-A1449B29117D}"/>
                </a:ext>
              </a:extLst>
            </p:cNvPr>
            <p:cNvSpPr/>
            <p:nvPr/>
          </p:nvSpPr>
          <p:spPr>
            <a:xfrm>
              <a:off x="1494166" y="3336384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B334519-4EA9-4F72-8248-222F57B393AB}"/>
                </a:ext>
              </a:extLst>
            </p:cNvPr>
            <p:cNvSpPr txBox="1"/>
            <p:nvPr/>
          </p:nvSpPr>
          <p:spPr>
            <a:xfrm>
              <a:off x="1376970" y="3506216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113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42D3402-9CF0-4A5F-804D-9036D559C9BB}"/>
              </a:ext>
            </a:extLst>
          </p:cNvPr>
          <p:cNvGrpSpPr/>
          <p:nvPr/>
        </p:nvGrpSpPr>
        <p:grpSpPr>
          <a:xfrm>
            <a:off x="3849011" y="3095756"/>
            <a:ext cx="1281942" cy="1047551"/>
            <a:chOff x="3921203" y="3385900"/>
            <a:chExt cx="1281942" cy="1047551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926B942-9582-4AB2-93F8-617E01460901}"/>
                </a:ext>
              </a:extLst>
            </p:cNvPr>
            <p:cNvSpPr/>
            <p:nvPr/>
          </p:nvSpPr>
          <p:spPr>
            <a:xfrm>
              <a:off x="4038399" y="3385900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654EE1F-9D5F-4DB6-BE33-8ABCD75E9D0D}"/>
                </a:ext>
              </a:extLst>
            </p:cNvPr>
            <p:cNvSpPr txBox="1"/>
            <p:nvPr/>
          </p:nvSpPr>
          <p:spPr>
            <a:xfrm>
              <a:off x="3921203" y="3555732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201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96AE71D-CAF6-42D3-8256-797E24C93E67}"/>
              </a:ext>
            </a:extLst>
          </p:cNvPr>
          <p:cNvGrpSpPr/>
          <p:nvPr/>
        </p:nvGrpSpPr>
        <p:grpSpPr>
          <a:xfrm>
            <a:off x="6393244" y="3095756"/>
            <a:ext cx="1281942" cy="1047551"/>
            <a:chOff x="6465436" y="3429000"/>
            <a:chExt cx="1281942" cy="1047551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64E6C1C-02C5-4292-82E1-3817C29B2302}"/>
                </a:ext>
              </a:extLst>
            </p:cNvPr>
            <p:cNvSpPr/>
            <p:nvPr/>
          </p:nvSpPr>
          <p:spPr>
            <a:xfrm>
              <a:off x="6582632" y="3429000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33619ED-E37A-43B9-BA1C-21E6EA979F69}"/>
                </a:ext>
              </a:extLst>
            </p:cNvPr>
            <p:cNvSpPr txBox="1"/>
            <p:nvPr/>
          </p:nvSpPr>
          <p:spPr>
            <a:xfrm>
              <a:off x="6465436" y="3598832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374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A46289FB-0E60-42E0-B3E8-F1924A645AF1}"/>
              </a:ext>
            </a:extLst>
          </p:cNvPr>
          <p:cNvSpPr/>
          <p:nvPr/>
        </p:nvSpPr>
        <p:spPr>
          <a:xfrm>
            <a:off x="950406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A3CF305-AE39-4B7A-8DD7-85C86E726AE8}"/>
              </a:ext>
            </a:extLst>
          </p:cNvPr>
          <p:cNvSpPr/>
          <p:nvPr/>
        </p:nvSpPr>
        <p:spPr>
          <a:xfrm>
            <a:off x="2067551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A6C705A-3374-4923-B18C-22D589EE61DD}"/>
              </a:ext>
            </a:extLst>
          </p:cNvPr>
          <p:cNvSpPr/>
          <p:nvPr/>
        </p:nvSpPr>
        <p:spPr>
          <a:xfrm>
            <a:off x="3512646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D237609-3958-47F7-BCAD-8C755EF8A441}"/>
              </a:ext>
            </a:extLst>
          </p:cNvPr>
          <p:cNvSpPr/>
          <p:nvPr/>
        </p:nvSpPr>
        <p:spPr>
          <a:xfrm>
            <a:off x="4629791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C004044-3774-497D-A19A-1B480180D865}"/>
              </a:ext>
            </a:extLst>
          </p:cNvPr>
          <p:cNvSpPr/>
          <p:nvPr/>
        </p:nvSpPr>
        <p:spPr>
          <a:xfrm>
            <a:off x="6035060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179AF57-D7D6-40EA-B0AE-B97A60A55094}"/>
              </a:ext>
            </a:extLst>
          </p:cNvPr>
          <p:cNvSpPr/>
          <p:nvPr/>
        </p:nvSpPr>
        <p:spPr>
          <a:xfrm>
            <a:off x="7152205" y="4105110"/>
            <a:ext cx="881165" cy="881165"/>
          </a:xfrm>
          <a:prstGeom prst="ellipse">
            <a:avLst/>
          </a:prstGeom>
          <a:solidFill>
            <a:schemeClr val="bg1"/>
          </a:solidFill>
          <a:ln w="698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2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3F09F40-9BDC-46C5-9235-17CF4F3CAC84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24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  <p:bldP spid="32" grpId="0" animBg="1"/>
      <p:bldP spid="34" grpId="0" animBg="1"/>
      <p:bldP spid="35" grpId="0" animBg="1"/>
      <p:bldP spid="37" grpId="0" animBg="1"/>
      <p:bldP spid="38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Rygbi'r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Chwe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Gwlad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: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Tymheredd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812172"/>
            <a:ext cx="763270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yw’r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tymheredd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thermomedr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300" dirty="0">
              <a:latin typeface="Twinkl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06F1DF-78E7-4B0B-A853-D4D5E19A75A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0118" y="2973562"/>
            <a:ext cx="3481538" cy="2259408"/>
          </a:xfrm>
          <a:prstGeom prst="rect">
            <a:avLst/>
          </a:prstGeom>
        </p:spPr>
      </p:pic>
      <p:sp>
        <p:nvSpPr>
          <p:cNvPr id="11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FD0885D-FECC-42BA-B415-A226F317ACE4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99E43E6-F41E-418A-B3FD-EE5FF7FAD05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456" y="2233602"/>
            <a:ext cx="1203513" cy="268013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8791E2E-5E81-4732-A4B4-6EADC0B0F8B9}"/>
              </a:ext>
            </a:extLst>
          </p:cNvPr>
          <p:cNvGrpSpPr/>
          <p:nvPr/>
        </p:nvGrpSpPr>
        <p:grpSpPr>
          <a:xfrm>
            <a:off x="1144778" y="2233602"/>
            <a:ext cx="1205607" cy="2684795"/>
            <a:chOff x="987298" y="2233602"/>
            <a:chExt cx="1363088" cy="303549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1354D2F-B5FA-4317-9155-8D3A18A0D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7298" y="2233602"/>
              <a:ext cx="1363088" cy="3035493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F75492A-CC16-4AAD-946E-17CBC5710B12}"/>
                </a:ext>
              </a:extLst>
            </p:cNvPr>
            <p:cNvSpPr/>
            <p:nvPr/>
          </p:nvSpPr>
          <p:spPr>
            <a:xfrm>
              <a:off x="1695450" y="3262313"/>
              <a:ext cx="228600" cy="266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ED1BC68-BB20-4A67-8768-F61D1A54722C}"/>
              </a:ext>
            </a:extLst>
          </p:cNvPr>
          <p:cNvSpPr/>
          <p:nvPr/>
        </p:nvSpPr>
        <p:spPr>
          <a:xfrm>
            <a:off x="895198" y="5078278"/>
            <a:ext cx="1704766" cy="522507"/>
          </a:xfrm>
          <a:prstGeom prst="roundRect">
            <a:avLst>
              <a:gd name="adj" fmla="val 12385"/>
            </a:avLst>
          </a:prstGeom>
          <a:solidFill>
            <a:schemeClr val="bg1"/>
          </a:solidFill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67D8F05-E189-45A8-92D5-95112B9851BF}"/>
              </a:ext>
            </a:extLst>
          </p:cNvPr>
          <p:cNvSpPr/>
          <p:nvPr/>
        </p:nvSpPr>
        <p:spPr>
          <a:xfrm>
            <a:off x="3203481" y="5073614"/>
            <a:ext cx="1704766" cy="522507"/>
          </a:xfrm>
          <a:prstGeom prst="roundRect">
            <a:avLst>
              <a:gd name="adj" fmla="val 12385"/>
            </a:avLst>
          </a:prstGeom>
          <a:solidFill>
            <a:schemeClr val="bg1"/>
          </a:solidFill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veal Answer">
            <a:extLst>
              <a:ext uri="{FF2B5EF4-FFF2-40B4-BE49-F238E27FC236}">
                <a16:creationId xmlns:a16="http://schemas.microsoft.com/office/drawing/2014/main" id="{900DB0E9-E162-4681-9C4F-3D74A652F523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98755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Atebion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8FF6AF-539F-446D-B048-EBF9A5205E22}"/>
              </a:ext>
            </a:extLst>
          </p:cNvPr>
          <p:cNvSpPr txBox="1"/>
          <p:nvPr/>
        </p:nvSpPr>
        <p:spPr>
          <a:xfrm>
            <a:off x="1138737" y="5090554"/>
            <a:ext cx="1211648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10</a:t>
            </a:r>
            <a:r>
              <a:rPr lang="en-US" sz="2500" b="1" baseline="65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o</a:t>
            </a: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C</a:t>
            </a:r>
            <a:endParaRPr lang="en-GB" sz="3500" baseline="30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667E77-E01A-40E5-953E-60F030D114DD}"/>
              </a:ext>
            </a:extLst>
          </p:cNvPr>
          <p:cNvSpPr txBox="1"/>
          <p:nvPr/>
        </p:nvSpPr>
        <p:spPr>
          <a:xfrm>
            <a:off x="3526028" y="5084240"/>
            <a:ext cx="1119550" cy="53860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20</a:t>
            </a:r>
            <a:r>
              <a:rPr lang="en-US" sz="2500" b="1" baseline="65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o</a:t>
            </a: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C</a:t>
            </a:r>
            <a:endParaRPr lang="en-GB" sz="3500" baseline="30000" dirty="0"/>
          </a:p>
        </p:txBody>
      </p:sp>
    </p:spTree>
    <p:extLst>
      <p:ext uri="{BB962C8B-B14F-4D97-AF65-F5344CB8AC3E}">
        <p14:creationId xmlns:p14="http://schemas.microsoft.com/office/powerpoint/2010/main" val="1058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11" grpId="0" animBg="1"/>
      <p:bldP spid="18" grpId="0" animBg="1"/>
      <p:bldP spid="19" grpId="0" animBg="1"/>
      <p:bldP spid="20" grpId="0" animBg="1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300" dirty="0" err="1">
                <a:solidFill>
                  <a:schemeClr val="bg1"/>
                </a:solidFill>
                <a:latin typeface="Twinkl" panose="02000000000000000000" pitchFamily="2" charset="0"/>
              </a:rPr>
              <a:t>Rygbi'r</a:t>
            </a:r>
            <a:r>
              <a:rPr lang="en-GB" sz="33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300" dirty="0" err="1">
                <a:solidFill>
                  <a:schemeClr val="bg1"/>
                </a:solidFill>
                <a:latin typeface="Twinkl" panose="02000000000000000000" pitchFamily="2" charset="0"/>
              </a:rPr>
              <a:t>Chwe</a:t>
            </a:r>
            <a:r>
              <a:rPr lang="en-GB" sz="33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300" dirty="0" err="1">
                <a:solidFill>
                  <a:schemeClr val="bg1"/>
                </a:solidFill>
                <a:latin typeface="Twinkl" panose="02000000000000000000" pitchFamily="2" charset="0"/>
              </a:rPr>
              <a:t>Gwlad</a:t>
            </a:r>
            <a:r>
              <a:rPr lang="en-GB" sz="3300" dirty="0">
                <a:solidFill>
                  <a:schemeClr val="bg1"/>
                </a:solidFill>
                <a:latin typeface="Twinkl" panose="02000000000000000000" pitchFamily="2" charset="0"/>
              </a:rPr>
              <a:t>: Arian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7422"/>
            <a:ext cx="7632700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chwaraewr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prynu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2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hufen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iâ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, 2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lolipop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ac 1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siocled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siop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. Faint o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arian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fydd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angen</a:t>
            </a:r>
            <a:r>
              <a:rPr lang="en-GB" sz="22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latin typeface="Twinkl" panose="02000000000000000000" pitchFamily="2" charset="0"/>
              </a:rPr>
              <a:t>ar</a:t>
            </a:r>
            <a:r>
              <a:rPr lang="en-GB" sz="2200" dirty="0">
                <a:latin typeface="Twinkl" panose="02000000000000000000" pitchFamily="2" charset="0"/>
              </a:rPr>
              <a:t> y </a:t>
            </a:r>
            <a:r>
              <a:rPr lang="en-GB" sz="2200" dirty="0" err="1">
                <a:latin typeface="Twinkl" panose="02000000000000000000" pitchFamily="2" charset="0"/>
              </a:rPr>
              <a:t>chwaraewr</a:t>
            </a:r>
            <a:r>
              <a:rPr lang="en-GB" sz="2200" dirty="0">
                <a:latin typeface="Twinkl" panose="02000000000000000000" pitchFamily="2" charset="0"/>
              </a:rPr>
              <a:t>?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6E809F9-E6D5-46F1-BC99-42B018FF9C14}"/>
              </a:ext>
            </a:extLst>
          </p:cNvPr>
          <p:cNvGrpSpPr/>
          <p:nvPr/>
        </p:nvGrpSpPr>
        <p:grpSpPr>
          <a:xfrm>
            <a:off x="755650" y="2717238"/>
            <a:ext cx="2720517" cy="2663825"/>
            <a:chOff x="755650" y="2717238"/>
            <a:chExt cx="2720517" cy="266382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05CB52A-02DC-47A3-864D-88FFF9731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32362">
              <a:off x="1623056" y="3802166"/>
              <a:ext cx="1853111" cy="911989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A328DF-2135-44D0-BF39-261232231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2717238"/>
              <a:ext cx="1522869" cy="2663825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53891F5-C619-4C07-A1D8-9CCF99B51314}"/>
                </a:ext>
              </a:extLst>
            </p:cNvPr>
            <p:cNvSpPr txBox="1"/>
            <p:nvPr/>
          </p:nvSpPr>
          <p:spPr>
            <a:xfrm rot="19583620">
              <a:off x="2704751" y="4279316"/>
              <a:ext cx="538154" cy="33855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/>
              <a:r>
                <a:rPr lang="en-US" sz="22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50c</a:t>
              </a:r>
              <a:endParaRPr lang="en-US" sz="2200" dirty="0">
                <a:latin typeface="Twinkl" panose="02000000000000000000" pitchFamily="2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12F2A17-92F3-4525-8C03-7EF7BE21B2D1}"/>
              </a:ext>
            </a:extLst>
          </p:cNvPr>
          <p:cNvGrpSpPr/>
          <p:nvPr/>
        </p:nvGrpSpPr>
        <p:grpSpPr>
          <a:xfrm>
            <a:off x="3387991" y="2717238"/>
            <a:ext cx="2230174" cy="2663825"/>
            <a:chOff x="3387991" y="2717238"/>
            <a:chExt cx="2230174" cy="2663825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05D16A2-A1C4-4A20-A864-07BDA8BC8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59243">
              <a:off x="3765054" y="3337123"/>
              <a:ext cx="1853111" cy="911989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A14BF60-B13A-4092-AC81-F6D08A19C7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7991" y="2717238"/>
              <a:ext cx="977737" cy="2663825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6DDC90-9AF4-4C91-84E4-977538D90B14}"/>
                </a:ext>
              </a:extLst>
            </p:cNvPr>
            <p:cNvSpPr txBox="1"/>
            <p:nvPr/>
          </p:nvSpPr>
          <p:spPr>
            <a:xfrm rot="2260237">
              <a:off x="4874449" y="3698594"/>
              <a:ext cx="538154" cy="33855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/>
              <a:r>
                <a:rPr lang="en-US" sz="22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40c</a:t>
              </a:r>
              <a:endParaRPr lang="en-US" sz="2200" dirty="0">
                <a:latin typeface="Twinkl" panose="02000000000000000000" pitchFamily="2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C60AF14-C779-48ED-BEAC-E9F4076405E7}"/>
              </a:ext>
            </a:extLst>
          </p:cNvPr>
          <p:cNvGrpSpPr/>
          <p:nvPr/>
        </p:nvGrpSpPr>
        <p:grpSpPr>
          <a:xfrm>
            <a:off x="5409506" y="2984550"/>
            <a:ext cx="2762301" cy="2049706"/>
            <a:chOff x="5409506" y="2984550"/>
            <a:chExt cx="2762301" cy="2049706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27C890D-8EC0-43C4-B2D9-C905245EF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522149" flipH="1">
              <a:off x="5409506" y="4122267"/>
              <a:ext cx="1853111" cy="911989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4A510B2-A82B-4A77-BB75-A61BA3A945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1741" y="2984550"/>
              <a:ext cx="2070066" cy="1383909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0F0C997-9905-475F-B2E1-9F4005578B92}"/>
                </a:ext>
              </a:extLst>
            </p:cNvPr>
            <p:cNvSpPr txBox="1"/>
            <p:nvPr/>
          </p:nvSpPr>
          <p:spPr>
            <a:xfrm rot="1518787">
              <a:off x="5751365" y="4669436"/>
              <a:ext cx="538154" cy="33855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/>
              <a:r>
                <a:rPr lang="en-US" sz="22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20c</a:t>
              </a:r>
              <a:endParaRPr lang="en-US" sz="2200" dirty="0">
                <a:latin typeface="Twinkl" panose="02000000000000000000" pitchFamily="2" charset="0"/>
              </a:endParaRPr>
            </a:p>
          </p:txBody>
        </p:sp>
      </p:grpSp>
      <p:sp>
        <p:nvSpPr>
          <p:cNvPr id="2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C053864-792A-406F-BC8C-D9972909C917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7D3019C-A8EE-49B8-BF85-5BEFEAF9BE8D}"/>
              </a:ext>
            </a:extLst>
          </p:cNvPr>
          <p:cNvSpPr txBox="1"/>
          <p:nvPr/>
        </p:nvSpPr>
        <p:spPr>
          <a:xfrm>
            <a:off x="3907569" y="5521456"/>
            <a:ext cx="1866429" cy="7694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5000" b="1" dirty="0">
                <a:solidFill>
                  <a:srgbClr val="699329"/>
                </a:solidFill>
                <a:latin typeface="Twinkl" panose="02000000000000000000" pitchFamily="2" charset="0"/>
              </a:rPr>
              <a:t>£2.00</a:t>
            </a:r>
            <a:endParaRPr lang="en-GB" sz="5000" b="1" baseline="30000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7" name="Reveal Answer">
            <a:extLst>
              <a:ext uri="{FF2B5EF4-FFF2-40B4-BE49-F238E27FC236}">
                <a16:creationId xmlns:a16="http://schemas.microsoft.com/office/drawing/2014/main" id="{D2C4F6F8-F939-4F37-9889-D5C38E6F4212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97782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98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25" grpId="0" animBg="1"/>
      <p:bldP spid="26" grpId="0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Sul y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Mamau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7422"/>
            <a:ext cx="7632700" cy="8309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rif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ddim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perthyn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r>
              <a:rPr lang="en-GB" sz="2200" dirty="0">
                <a:latin typeface="Twinkl" panose="02000000000000000000" pitchFamily="2" charset="0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Eglurwch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Gellir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derbyn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mwy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nag un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oes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eglurhad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synhwyrol</a:t>
            </a: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22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C31099-29FF-4526-93F5-CC04E30B921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965" y="549274"/>
            <a:ext cx="1075668" cy="12692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436177-3269-475F-A4EE-55FE001C82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3031120"/>
            <a:ext cx="2203718" cy="21289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C4828A-94AC-4B8C-A838-F318D140ED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538" y="3031120"/>
            <a:ext cx="2241118" cy="22188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865A25-39F5-4D03-8696-1D8E149D37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96903" y="3178081"/>
            <a:ext cx="2791447" cy="198199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70704D4D-831F-43B8-939B-EB64E27F53A4}"/>
              </a:ext>
            </a:extLst>
          </p:cNvPr>
          <p:cNvGrpSpPr/>
          <p:nvPr/>
        </p:nvGrpSpPr>
        <p:grpSpPr>
          <a:xfrm>
            <a:off x="1165540" y="3571819"/>
            <a:ext cx="1281942" cy="1047551"/>
            <a:chOff x="1376970" y="3336384"/>
            <a:chExt cx="1281942" cy="104755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A7D0CC7-1D69-4DB8-A12F-1E45C74E8C07}"/>
                </a:ext>
              </a:extLst>
            </p:cNvPr>
            <p:cNvSpPr/>
            <p:nvPr/>
          </p:nvSpPr>
          <p:spPr>
            <a:xfrm>
              <a:off x="1494166" y="3336384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80615B3-2EBA-4ABA-A442-BFBF51615605}"/>
                </a:ext>
              </a:extLst>
            </p:cNvPr>
            <p:cNvSpPr txBox="1"/>
            <p:nvPr/>
          </p:nvSpPr>
          <p:spPr>
            <a:xfrm>
              <a:off x="1376970" y="3506216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53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812DC23-7DF7-453D-8C58-E480D1B9795B}"/>
              </a:ext>
            </a:extLst>
          </p:cNvPr>
          <p:cNvGrpSpPr/>
          <p:nvPr/>
        </p:nvGrpSpPr>
        <p:grpSpPr>
          <a:xfrm>
            <a:off x="3697126" y="3571819"/>
            <a:ext cx="1281942" cy="1047551"/>
            <a:chOff x="1376970" y="3336384"/>
            <a:chExt cx="1281942" cy="104755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C97F7CBD-7FE9-4360-8770-A1098CAF43AA}"/>
                </a:ext>
              </a:extLst>
            </p:cNvPr>
            <p:cNvSpPr/>
            <p:nvPr/>
          </p:nvSpPr>
          <p:spPr>
            <a:xfrm>
              <a:off x="1494166" y="3336384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9EB1173-62DE-4045-8149-5B26B9091B53}"/>
                </a:ext>
              </a:extLst>
            </p:cNvPr>
            <p:cNvSpPr txBox="1"/>
            <p:nvPr/>
          </p:nvSpPr>
          <p:spPr>
            <a:xfrm>
              <a:off x="1376970" y="3506216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124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6624205-0D56-49F2-8AF4-A044F4EC7E06}"/>
              </a:ext>
            </a:extLst>
          </p:cNvPr>
          <p:cNvGrpSpPr/>
          <p:nvPr/>
        </p:nvGrpSpPr>
        <p:grpSpPr>
          <a:xfrm>
            <a:off x="6537021" y="3571819"/>
            <a:ext cx="1281942" cy="1047551"/>
            <a:chOff x="1376970" y="3336384"/>
            <a:chExt cx="1281942" cy="1047551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8E8FD14-F6B0-493C-9F45-F98AB2979C33}"/>
                </a:ext>
              </a:extLst>
            </p:cNvPr>
            <p:cNvSpPr/>
            <p:nvPr/>
          </p:nvSpPr>
          <p:spPr>
            <a:xfrm>
              <a:off x="1494166" y="3336384"/>
              <a:ext cx="1047551" cy="1047551"/>
            </a:xfrm>
            <a:prstGeom prst="ellipse">
              <a:avLst/>
            </a:prstGeom>
            <a:solidFill>
              <a:schemeClr val="bg1"/>
            </a:solidFill>
            <a:ln w="69850">
              <a:solidFill>
                <a:srgbClr val="CA07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5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E9E949F-F9C9-49AE-8599-92956212F873}"/>
                </a:ext>
              </a:extLst>
            </p:cNvPr>
            <p:cNvSpPr txBox="1"/>
            <p:nvPr/>
          </p:nvSpPr>
          <p:spPr>
            <a:xfrm>
              <a:off x="1376970" y="3506216"/>
              <a:ext cx="128194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230</a:t>
              </a:r>
              <a:endParaRPr lang="en-GB" sz="4000" b="1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18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ED66C6A-B4F2-46AA-9DCD-AD014C6DAB11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54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Sul y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Mamau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7422"/>
            <a:ext cx="7632700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10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blodyn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mewn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tusw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flodau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blodyn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mewn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5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tusw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flodau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4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C31099-29FF-4526-93F5-CC04E30B921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965" y="549274"/>
            <a:ext cx="1075668" cy="126921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F5954D1-4D85-4214-8991-A555F7D019D8}"/>
              </a:ext>
            </a:extLst>
          </p:cNvPr>
          <p:cNvGrpSpPr/>
          <p:nvPr/>
        </p:nvGrpSpPr>
        <p:grpSpPr>
          <a:xfrm>
            <a:off x="3606917" y="2735023"/>
            <a:ext cx="1930166" cy="3446739"/>
            <a:chOff x="3721955" y="2398241"/>
            <a:chExt cx="2081123" cy="3716307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FD42411-AA2F-40A0-AC96-348A69A8A6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4200">
              <a:off x="4538761" y="2737975"/>
              <a:ext cx="1264317" cy="2831250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25CD715-5AD5-49A6-8BA6-70CE931766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53323">
              <a:off x="4449117" y="2398241"/>
              <a:ext cx="892662" cy="283125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969E0B9-2FF2-4DE6-9D8B-743F18061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409700">
              <a:off x="3965199" y="2491396"/>
              <a:ext cx="1093011" cy="2831250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C081367-C25F-40FC-BD70-5368C5075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05580">
              <a:off x="3721955" y="2959242"/>
              <a:ext cx="1004171" cy="255772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1819E8F-3901-4052-BAF2-1031D85FA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13416">
              <a:off x="4374083" y="2798037"/>
              <a:ext cx="1039329" cy="283125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3385B4D-0962-47B7-B461-5FC6951B6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818321">
              <a:off x="3902635" y="2983526"/>
              <a:ext cx="892662" cy="2831250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30D7EB0-CCD7-4B69-A46D-C2061659A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72268">
              <a:off x="4115711" y="3135621"/>
              <a:ext cx="959648" cy="283125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5549B2A-32EE-4AC8-A53A-FB911C4D2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94196">
              <a:off x="4347243" y="3049353"/>
              <a:ext cx="1093011" cy="283125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F8E89A9-F4D6-4810-8A89-7E5538DEA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54221">
              <a:off x="4544437" y="3428280"/>
              <a:ext cx="1021272" cy="260127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5DDB4F5-BA01-4474-9BEF-57A502FEE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856178">
              <a:off x="4004386" y="3517770"/>
              <a:ext cx="953256" cy="2596778"/>
            </a:xfrm>
            <a:prstGeom prst="rect">
              <a:avLst/>
            </a:prstGeom>
          </p:spPr>
        </p:pic>
      </p:grpSp>
      <p:sp>
        <p:nvSpPr>
          <p:cNvPr id="41" name="Reveal Answer">
            <a:extLst>
              <a:ext uri="{FF2B5EF4-FFF2-40B4-BE49-F238E27FC236}">
                <a16:creationId xmlns:a16="http://schemas.microsoft.com/office/drawing/2014/main" id="{D053BB22-7C75-44D9-A97D-BA19550C06B3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727581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35B5D01-BB56-4C1E-B14C-81B648913503}"/>
              </a:ext>
            </a:extLst>
          </p:cNvPr>
          <p:cNvSpPr txBox="1"/>
          <p:nvPr/>
        </p:nvSpPr>
        <p:spPr>
          <a:xfrm>
            <a:off x="5767572" y="4312618"/>
            <a:ext cx="2568829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3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50 </a:t>
            </a:r>
            <a:r>
              <a:rPr lang="en-GB" sz="35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blodyn</a:t>
            </a:r>
            <a:endParaRPr lang="en-US" sz="3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0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E9DD450-98B3-4214-B0CA-DE795F4907BA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82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30" grpId="0"/>
      <p:bldP spid="41" grpId="0" animBg="1"/>
      <p:bldP spid="42" grpId="0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Diwrnod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Barddoniaeth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y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Byd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7422"/>
            <a:ext cx="7632700" cy="34041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dirty="0">
                <a:latin typeface="Twinkl" panose="02000000000000000000" pitchFamily="2" charset="0"/>
              </a:rPr>
              <a:t>Pa </a:t>
            </a:r>
            <a:r>
              <a:rPr lang="en-GB" sz="2400" dirty="0" err="1">
                <a:latin typeface="Twinkl" panose="02000000000000000000" pitchFamily="2" charset="0"/>
              </a:rPr>
              <a:t>siâp</a:t>
            </a:r>
            <a:r>
              <a:rPr lang="en-GB" sz="2400" dirty="0">
                <a:latin typeface="Twinkl" panose="02000000000000000000" pitchFamily="2" charset="0"/>
              </a:rPr>
              <a:t> </a:t>
            </a:r>
            <a:r>
              <a:rPr lang="en-GB" sz="2400" dirty="0" err="1">
                <a:latin typeface="Twinkl" panose="02000000000000000000" pitchFamily="2" charset="0"/>
              </a:rPr>
              <a:t>sydd</a:t>
            </a:r>
            <a:r>
              <a:rPr lang="en-GB" sz="2400" dirty="0">
                <a:latin typeface="Twinkl" panose="02000000000000000000" pitchFamily="2" charset="0"/>
              </a:rPr>
              <a:t> </a:t>
            </a:r>
            <a:r>
              <a:rPr lang="en-GB" sz="2400" dirty="0" err="1">
                <a:latin typeface="Twinkl" panose="02000000000000000000" pitchFamily="2" charset="0"/>
              </a:rPr>
              <a:t>yn</a:t>
            </a:r>
            <a:r>
              <a:rPr lang="en-GB" sz="2400" dirty="0">
                <a:latin typeface="Twinkl" panose="02000000000000000000" pitchFamily="2" charset="0"/>
              </a:rPr>
              <a:t> y man </a:t>
            </a:r>
            <a:r>
              <a:rPr lang="en-GB" sz="2400" dirty="0" err="1">
                <a:latin typeface="Twinkl" panose="02000000000000000000" pitchFamily="2" charset="0"/>
              </a:rPr>
              <a:t>anghywir</a:t>
            </a:r>
            <a:r>
              <a:rPr lang="en-GB" sz="2400" dirty="0">
                <a:latin typeface="Twinkl" panose="02000000000000000000" pitchFamily="2" charset="0"/>
              </a:rPr>
              <a:t>?</a:t>
            </a:r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EF74BEE7-F953-414D-823E-4D01FB853F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950913"/>
              </p:ext>
            </p:extLst>
          </p:nvPr>
        </p:nvGraphicFramePr>
        <p:xfrm>
          <a:off x="755650" y="2395778"/>
          <a:ext cx="7632702" cy="2970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34">
                  <a:extLst>
                    <a:ext uri="{9D8B030D-6E8A-4147-A177-3AD203B41FA5}">
                      <a16:colId xmlns:a16="http://schemas.microsoft.com/office/drawing/2014/main" val="503808515"/>
                    </a:ext>
                  </a:extLst>
                </a:gridCol>
                <a:gridCol w="2544234">
                  <a:extLst>
                    <a:ext uri="{9D8B030D-6E8A-4147-A177-3AD203B41FA5}">
                      <a16:colId xmlns:a16="http://schemas.microsoft.com/office/drawing/2014/main" val="1732158131"/>
                    </a:ext>
                  </a:extLst>
                </a:gridCol>
                <a:gridCol w="2544234">
                  <a:extLst>
                    <a:ext uri="{9D8B030D-6E8A-4147-A177-3AD203B41FA5}">
                      <a16:colId xmlns:a16="http://schemas.microsoft.com/office/drawing/2014/main" val="16330540"/>
                    </a:ext>
                  </a:extLst>
                </a:gridCol>
              </a:tblGrid>
              <a:tr h="5225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4 </a:t>
                      </a:r>
                      <a:r>
                        <a:rPr lang="en-GB" sz="1800" b="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ochr</a:t>
                      </a:r>
                      <a:r>
                        <a:rPr lang="en-GB" sz="1800" b="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lang="en-GB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nid</a:t>
                      </a:r>
                      <a:r>
                        <a:rPr lang="en-GB" sz="1800" b="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b="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oes</a:t>
                      </a:r>
                      <a:r>
                        <a:rPr lang="en-GB" sz="1800" b="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b="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ganddo</a:t>
                      </a:r>
                      <a:r>
                        <a:rPr lang="en-GB" sz="1800" b="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4 </a:t>
                      </a:r>
                      <a:r>
                        <a:rPr lang="en-GB" sz="1800" b="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ochr</a:t>
                      </a:r>
                      <a:endParaRPr lang="en-GB" b="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8756243"/>
                  </a:ext>
                </a:extLst>
              </a:tr>
              <a:tr h="122382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pob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ochr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yn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hafal</a:t>
                      </a:r>
                      <a:endParaRPr lang="en-GB" sz="1800" dirty="0">
                        <a:solidFill>
                          <a:schemeClr val="dk1"/>
                        </a:solidFill>
                        <a:latin typeface="Twinkl" panose="02000000000000000000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210200"/>
                  </a:ext>
                </a:extLst>
              </a:tr>
              <a:tr h="122382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ochrau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ddim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yn</a:t>
                      </a:r>
                      <a:r>
                        <a:rPr lang="en-GB" sz="1800" dirty="0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dk1"/>
                          </a:solidFill>
                          <a:latin typeface="Twinkl" panose="02000000000000000000" pitchFamily="2" charset="0"/>
                          <a:ea typeface="Calibri"/>
                          <a:cs typeface="Calibri"/>
                          <a:sym typeface="Calibri"/>
                        </a:rPr>
                        <a:t>hafal</a:t>
                      </a:r>
                      <a:endParaRPr lang="en-GB" sz="1800" dirty="0">
                        <a:solidFill>
                          <a:schemeClr val="dk1"/>
                        </a:solidFill>
                        <a:latin typeface="Twinkl" panose="02000000000000000000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89834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E9C39DF2-9785-4910-AB27-97B012E9C4BE}"/>
              </a:ext>
            </a:extLst>
          </p:cNvPr>
          <p:cNvSpPr/>
          <p:nvPr/>
        </p:nvSpPr>
        <p:spPr>
          <a:xfrm>
            <a:off x="4140200" y="3160562"/>
            <a:ext cx="790575" cy="7905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A35C225-C7A9-4356-859B-CB3D3F25FF90}"/>
              </a:ext>
            </a:extLst>
          </p:cNvPr>
          <p:cNvSpPr/>
          <p:nvPr/>
        </p:nvSpPr>
        <p:spPr>
          <a:xfrm>
            <a:off x="3860798" y="4330681"/>
            <a:ext cx="1349378" cy="790575"/>
          </a:xfrm>
          <a:prstGeom prst="rect">
            <a:avLst/>
          </a:prstGeom>
          <a:solidFill>
            <a:srgbClr val="699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2F24BDEC-03D0-409E-9B48-5956FD6CE821}"/>
              </a:ext>
            </a:extLst>
          </p:cNvPr>
          <p:cNvSpPr/>
          <p:nvPr/>
        </p:nvSpPr>
        <p:spPr>
          <a:xfrm>
            <a:off x="6838950" y="4244962"/>
            <a:ext cx="522995" cy="941921"/>
          </a:xfrm>
          <a:prstGeom prst="triangl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74C4113-C1A5-41BA-A148-B8A3BC60D3D7}"/>
              </a:ext>
            </a:extLst>
          </p:cNvPr>
          <p:cNvSpPr/>
          <p:nvPr/>
        </p:nvSpPr>
        <p:spPr>
          <a:xfrm>
            <a:off x="6574985" y="3127225"/>
            <a:ext cx="1093081" cy="857251"/>
          </a:xfrm>
          <a:custGeom>
            <a:avLst/>
            <a:gdLst>
              <a:gd name="connsiteX0" fmla="*/ 0 w 1362075"/>
              <a:gd name="connsiteY0" fmla="*/ 171450 h 923925"/>
              <a:gd name="connsiteX1" fmla="*/ 723900 w 1362075"/>
              <a:gd name="connsiteY1" fmla="*/ 0 h 923925"/>
              <a:gd name="connsiteX2" fmla="*/ 1362075 w 1362075"/>
              <a:gd name="connsiteY2" fmla="*/ 638175 h 923925"/>
              <a:gd name="connsiteX3" fmla="*/ 762000 w 1362075"/>
              <a:gd name="connsiteY3" fmla="*/ 923925 h 923925"/>
              <a:gd name="connsiteX4" fmla="*/ 438150 w 1362075"/>
              <a:gd name="connsiteY4" fmla="*/ 885825 h 923925"/>
              <a:gd name="connsiteX5" fmla="*/ 0 w 1362075"/>
              <a:gd name="connsiteY5" fmla="*/ 171450 h 92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2075" h="923925">
                <a:moveTo>
                  <a:pt x="0" y="171450"/>
                </a:moveTo>
                <a:lnTo>
                  <a:pt x="723900" y="0"/>
                </a:lnTo>
                <a:lnTo>
                  <a:pt x="1362075" y="638175"/>
                </a:lnTo>
                <a:lnTo>
                  <a:pt x="762000" y="923925"/>
                </a:lnTo>
                <a:lnTo>
                  <a:pt x="438150" y="885825"/>
                </a:lnTo>
                <a:lnTo>
                  <a:pt x="0" y="171450"/>
                </a:lnTo>
                <a:close/>
              </a:path>
            </a:pathLst>
          </a:cu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46AD248-2BDB-4280-B9AC-A46DFDAE906D}"/>
              </a:ext>
            </a:extLst>
          </p:cNvPr>
          <p:cNvGrpSpPr/>
          <p:nvPr/>
        </p:nvGrpSpPr>
        <p:grpSpPr>
          <a:xfrm>
            <a:off x="612007" y="443179"/>
            <a:ext cx="1221832" cy="1433775"/>
            <a:chOff x="612007" y="490804"/>
            <a:chExt cx="1221832" cy="143377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634FBAC-CAEA-4945-ACD2-668A912708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92644">
              <a:off x="612007" y="707649"/>
              <a:ext cx="1221832" cy="943546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C6335F3-4633-4F3D-9914-11FC8EF60A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221241">
              <a:off x="506036" y="1159034"/>
              <a:ext cx="1433775" cy="97315"/>
            </a:xfrm>
            <a:prstGeom prst="rect">
              <a:avLst/>
            </a:prstGeom>
          </p:spPr>
        </p:pic>
      </p:grpSp>
      <p:sp>
        <p:nvSpPr>
          <p:cNvPr id="13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C25866C-D09A-4707-BFBE-F65A1B98BDD9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8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0" grpId="0"/>
      <p:bldP spid="7" grpId="0" animBg="1"/>
      <p:bldP spid="22" grpId="0" animBg="1"/>
      <p:bldP spid="9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BE2DC7-D6BA-4CF3-9833-A4B85C3BA186}"/>
              </a:ext>
            </a:extLst>
          </p:cNvPr>
          <p:cNvSpPr/>
          <p:nvPr/>
        </p:nvSpPr>
        <p:spPr>
          <a:xfrm>
            <a:off x="788981" y="2532225"/>
            <a:ext cx="3666160" cy="2963700"/>
          </a:xfrm>
          <a:prstGeom prst="roundRect">
            <a:avLst>
              <a:gd name="adj" fmla="val 7798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9560C9C-FE11-494A-A756-3814B4CD2F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017990" y="2891980"/>
            <a:ext cx="1675527" cy="3530251"/>
          </a:xfrm>
          <a:prstGeom prst="rect">
            <a:avLst/>
          </a:prstGeom>
        </p:spPr>
      </p:pic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Diwrnod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Barddoniaeth</a:t>
            </a:r>
            <a:r>
              <a:rPr lang="en-GB" sz="3500" dirty="0">
                <a:solidFill>
                  <a:schemeClr val="bg1"/>
                </a:solidFill>
                <a:latin typeface="Twinkl" panose="02000000000000000000" pitchFamily="2" charset="0"/>
              </a:rPr>
              <a:t> y </a:t>
            </a:r>
            <a:r>
              <a:rPr lang="en-GB" sz="3500" dirty="0" err="1">
                <a:solidFill>
                  <a:schemeClr val="bg1"/>
                </a:solidFill>
                <a:latin typeface="Twinkl" panose="02000000000000000000" pitchFamily="2" charset="0"/>
              </a:rPr>
              <a:t>Byd</a:t>
            </a:r>
            <a:endParaRPr lang="en-GB" sz="3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46AD248-2BDB-4280-B9AC-A46DFDAE906D}"/>
              </a:ext>
            </a:extLst>
          </p:cNvPr>
          <p:cNvGrpSpPr/>
          <p:nvPr/>
        </p:nvGrpSpPr>
        <p:grpSpPr>
          <a:xfrm>
            <a:off x="612007" y="443179"/>
            <a:ext cx="1221832" cy="1433775"/>
            <a:chOff x="612007" y="490804"/>
            <a:chExt cx="1221832" cy="143377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634FBAC-CAEA-4945-ACD2-668A912708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92644">
              <a:off x="612007" y="707649"/>
              <a:ext cx="1221832" cy="943546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C6335F3-4633-4F3D-9914-11FC8EF60A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221241">
              <a:off x="506036" y="1159034"/>
              <a:ext cx="1433775" cy="97315"/>
            </a:xfrm>
            <a:prstGeom prst="rect">
              <a:avLst/>
            </a:prstGeom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3ED1E0F9-39D5-4C3B-8D5A-C916EF81D549}"/>
              </a:ext>
            </a:extLst>
          </p:cNvPr>
          <p:cNvSpPr txBox="1">
            <a:spLocks/>
          </p:cNvSpPr>
          <p:nvPr/>
        </p:nvSpPr>
        <p:spPr>
          <a:xfrm>
            <a:off x="755650" y="1896964"/>
            <a:ext cx="7632700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Henri’n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prynu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llyfr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barddoniaeth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Ddiwrnod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Barddoniaeth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7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Byd</a:t>
            </a:r>
            <a:r>
              <a:rPr lang="en-GB" sz="17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  <a:endParaRPr lang="en-GB" sz="17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4C2609D-7CDC-4E71-B4DE-44F47782BE2D}"/>
              </a:ext>
            </a:extLst>
          </p:cNvPr>
          <p:cNvSpPr txBox="1"/>
          <p:nvPr/>
        </p:nvSpPr>
        <p:spPr>
          <a:xfrm>
            <a:off x="4565974" y="2493608"/>
            <a:ext cx="3779838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da-DK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£2 ym mhob bag.</a:t>
            </a:r>
            <a:endParaRPr lang="da-DK" sz="1600" dirty="0">
              <a:latin typeface="Twinkl" panose="02000000000000000000" pitchFamily="2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EF34F82-3177-48E2-B0FD-84E35079CC2A}"/>
              </a:ext>
            </a:extLst>
          </p:cNvPr>
          <p:cNvGrpSpPr/>
          <p:nvPr/>
        </p:nvGrpSpPr>
        <p:grpSpPr>
          <a:xfrm>
            <a:off x="4596600" y="2821023"/>
            <a:ext cx="1106494" cy="1467902"/>
            <a:chOff x="748268" y="2897223"/>
            <a:chExt cx="1106494" cy="146790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0FDEEA6-4F33-4EDC-896E-BA7B640FC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2897223"/>
              <a:ext cx="1091731" cy="1467902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E61313D-061B-477D-9EF8-CE2F52E522C2}"/>
                </a:ext>
              </a:extLst>
            </p:cNvPr>
            <p:cNvGrpSpPr/>
            <p:nvPr/>
          </p:nvGrpSpPr>
          <p:grpSpPr>
            <a:xfrm>
              <a:off x="748268" y="3492480"/>
              <a:ext cx="1106494" cy="772152"/>
              <a:chOff x="748268" y="3495048"/>
              <a:chExt cx="1106494" cy="772152"/>
            </a:xfrm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66D10E7-28AF-411F-AEB3-A8A902EDE68B}"/>
                  </a:ext>
                </a:extLst>
              </p:cNvPr>
              <p:cNvSpPr/>
              <p:nvPr/>
            </p:nvSpPr>
            <p:spPr>
              <a:xfrm>
                <a:off x="915440" y="3495048"/>
                <a:ext cx="772152" cy="772152"/>
              </a:xfrm>
              <a:prstGeom prst="ellipse">
                <a:avLst/>
              </a:prstGeom>
              <a:solidFill>
                <a:schemeClr val="bg1"/>
              </a:solidFill>
              <a:ln w="41275">
                <a:solidFill>
                  <a:srgbClr val="CA075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7A8806B-7BDD-400F-871E-6AF0598E25E0}"/>
                  </a:ext>
                </a:extLst>
              </p:cNvPr>
              <p:cNvSpPr txBox="1"/>
              <p:nvPr/>
            </p:nvSpPr>
            <p:spPr>
              <a:xfrm>
                <a:off x="748268" y="3662317"/>
                <a:ext cx="1106494" cy="5693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200" b="1" i="0" dirty="0" err="1">
                    <a:effectLst/>
                    <a:latin typeface="Twinkl" panose="02000000000000000000" pitchFamily="2" charset="0"/>
                  </a:rPr>
                  <a:t>darnau</a:t>
                </a:r>
                <a:r>
                  <a:rPr lang="en-GB" sz="12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br>
                  <a:rPr lang="en-GB" sz="12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</a:br>
                <a:r>
                  <a:rPr lang="en-GB" sz="19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1c</a:t>
                </a:r>
                <a:endParaRPr lang="en-GB" sz="1900" b="1" dirty="0"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D32D658-81B1-4049-B57F-41344FD64C54}"/>
              </a:ext>
            </a:extLst>
          </p:cNvPr>
          <p:cNvGrpSpPr/>
          <p:nvPr/>
        </p:nvGrpSpPr>
        <p:grpSpPr>
          <a:xfrm>
            <a:off x="5873383" y="3287173"/>
            <a:ext cx="1091731" cy="1467902"/>
            <a:chOff x="2047566" y="2897223"/>
            <a:chExt cx="1091731" cy="146790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B1ADBC2-8680-4021-8990-CA564E910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47566" y="2897223"/>
              <a:ext cx="1091731" cy="1467902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88B2EC6-BC9B-438D-92A3-9D173F3CBE08}"/>
                </a:ext>
              </a:extLst>
            </p:cNvPr>
            <p:cNvGrpSpPr/>
            <p:nvPr/>
          </p:nvGrpSpPr>
          <p:grpSpPr>
            <a:xfrm>
              <a:off x="2129279" y="3492480"/>
              <a:ext cx="928304" cy="772152"/>
              <a:chOff x="837363" y="3495048"/>
              <a:chExt cx="928304" cy="772152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DE0D26DD-6BCF-47BE-A732-B3D63448B548}"/>
                  </a:ext>
                </a:extLst>
              </p:cNvPr>
              <p:cNvSpPr/>
              <p:nvPr/>
            </p:nvSpPr>
            <p:spPr>
              <a:xfrm>
                <a:off x="915440" y="3495048"/>
                <a:ext cx="772152" cy="772152"/>
              </a:xfrm>
              <a:prstGeom prst="ellipse">
                <a:avLst/>
              </a:prstGeom>
              <a:solidFill>
                <a:schemeClr val="bg1"/>
              </a:solidFill>
              <a:ln w="41275">
                <a:solidFill>
                  <a:srgbClr val="CA075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1409ECD-E1A9-4621-A290-A1A3A051C4A6}"/>
                  </a:ext>
                </a:extLst>
              </p:cNvPr>
              <p:cNvSpPr txBox="1"/>
              <p:nvPr/>
            </p:nvSpPr>
            <p:spPr>
              <a:xfrm>
                <a:off x="837363" y="3584330"/>
                <a:ext cx="928304" cy="6617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200" b="1" i="0" dirty="0" err="1">
                    <a:effectLst/>
                    <a:latin typeface="Twinkl" panose="02000000000000000000" pitchFamily="2" charset="0"/>
                  </a:rPr>
                  <a:t>darnau</a:t>
                </a:r>
                <a:r>
                  <a:rPr lang="en-GB" sz="18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9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10c</a:t>
                </a:r>
                <a:endParaRPr lang="en-GB" sz="1900" b="1" dirty="0"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BC5AC14-155E-4D59-9E99-7673E28D2399}"/>
              </a:ext>
            </a:extLst>
          </p:cNvPr>
          <p:cNvGrpSpPr/>
          <p:nvPr/>
        </p:nvGrpSpPr>
        <p:grpSpPr>
          <a:xfrm>
            <a:off x="4880706" y="4350036"/>
            <a:ext cx="1091731" cy="1467902"/>
            <a:chOff x="3443757" y="2891980"/>
            <a:chExt cx="1091731" cy="1467902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CA7E7F0-DE40-44A9-9CC0-46C85C9540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43757" y="2891980"/>
              <a:ext cx="1091731" cy="1467902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5E73747-4AAF-443C-8B53-924F9C2B2356}"/>
                </a:ext>
              </a:extLst>
            </p:cNvPr>
            <p:cNvGrpSpPr/>
            <p:nvPr/>
          </p:nvGrpSpPr>
          <p:grpSpPr>
            <a:xfrm>
              <a:off x="3509735" y="3492480"/>
              <a:ext cx="1010496" cy="772152"/>
              <a:chOff x="796267" y="3495048"/>
              <a:chExt cx="1010496" cy="772152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1E16762-33D3-4FA4-93BF-62944453AC56}"/>
                  </a:ext>
                </a:extLst>
              </p:cNvPr>
              <p:cNvSpPr/>
              <p:nvPr/>
            </p:nvSpPr>
            <p:spPr>
              <a:xfrm>
                <a:off x="915440" y="3495048"/>
                <a:ext cx="772152" cy="772152"/>
              </a:xfrm>
              <a:prstGeom prst="ellipse">
                <a:avLst/>
              </a:prstGeom>
              <a:solidFill>
                <a:schemeClr val="bg1"/>
              </a:solidFill>
              <a:ln w="41275">
                <a:solidFill>
                  <a:srgbClr val="CA075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A9CFD7B-31C5-4D9A-92D0-07686F881E42}"/>
                  </a:ext>
                </a:extLst>
              </p:cNvPr>
              <p:cNvSpPr txBox="1"/>
              <p:nvPr/>
            </p:nvSpPr>
            <p:spPr>
              <a:xfrm>
                <a:off x="796267" y="3599606"/>
                <a:ext cx="1010496" cy="6617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200" b="1" i="0" dirty="0" err="1">
                    <a:effectLst/>
                    <a:latin typeface="Twinkl" panose="02000000000000000000" pitchFamily="2" charset="0"/>
                  </a:rPr>
                  <a:t>darnau</a:t>
                </a:r>
                <a:r>
                  <a:rPr lang="en-GB" sz="18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GB" sz="1900" b="1" dirty="0">
                    <a:solidFill>
                      <a:schemeClr val="dk1"/>
                    </a:solidFill>
                    <a:latin typeface="Twinkl" panose="02000000000000000000" pitchFamily="2" charset="0"/>
                    <a:ea typeface="Calibri"/>
                    <a:cs typeface="Calibri"/>
                    <a:sym typeface="Calibri"/>
                  </a:rPr>
                  <a:t>20c</a:t>
                </a:r>
                <a:endParaRPr lang="en-GB" sz="1900" b="1" dirty="0">
                  <a:latin typeface="Twinkl" panose="02000000000000000000" pitchFamily="2" charset="0"/>
                </a:endParaRPr>
              </a:p>
            </p:txBody>
          </p:sp>
        </p:grp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2810C135-5EFD-426F-8634-1E4961718AD1}"/>
              </a:ext>
            </a:extLst>
          </p:cNvPr>
          <p:cNvSpPr txBox="1"/>
          <p:nvPr/>
        </p:nvSpPr>
        <p:spPr>
          <a:xfrm>
            <a:off x="950805" y="2635820"/>
            <a:ext cx="3475507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>
                <a:latin typeface="Twinkl" panose="02000000000000000000" pitchFamily="2" charset="0"/>
              </a:rPr>
              <a:t>darn </a:t>
            </a:r>
            <a:r>
              <a:rPr lang="en-GB" sz="1600" dirty="0" err="1">
                <a:latin typeface="Twinkl" panose="02000000000000000000" pitchFamily="2" charset="0"/>
              </a:rPr>
              <a:t>arian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ym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mhob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bag?</a:t>
            </a:r>
            <a:endParaRPr lang="en-GB" sz="1600" dirty="0">
              <a:latin typeface="Twinkl" panose="02000000000000000000" pitchFamily="2" charset="0"/>
            </a:endParaRPr>
          </a:p>
        </p:txBody>
      </p:sp>
      <p:graphicFrame>
        <p:nvGraphicFramePr>
          <p:cNvPr id="11" name="Table 15">
            <a:extLst>
              <a:ext uri="{FF2B5EF4-FFF2-40B4-BE49-F238E27FC236}">
                <a16:creationId xmlns:a16="http://schemas.microsoft.com/office/drawing/2014/main" id="{2D39AB3D-3D11-4349-9E50-C79247272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817443"/>
              </p:ext>
            </p:extLst>
          </p:nvPr>
        </p:nvGraphicFramePr>
        <p:xfrm>
          <a:off x="1015242" y="2926885"/>
          <a:ext cx="3249246" cy="2369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2208">
                  <a:extLst>
                    <a:ext uri="{9D8B030D-6E8A-4147-A177-3AD203B41FA5}">
                      <a16:colId xmlns:a16="http://schemas.microsoft.com/office/drawing/2014/main" val="4035931886"/>
                    </a:ext>
                  </a:extLst>
                </a:gridCol>
                <a:gridCol w="1807038">
                  <a:extLst>
                    <a:ext uri="{9D8B030D-6E8A-4147-A177-3AD203B41FA5}">
                      <a16:colId xmlns:a16="http://schemas.microsoft.com/office/drawing/2014/main" val="3167316658"/>
                    </a:ext>
                  </a:extLst>
                </a:gridCol>
              </a:tblGrid>
              <a:tr h="530419"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Darn </a:t>
                      </a:r>
                      <a:r>
                        <a:rPr lang="en-GB" sz="1600" b="1" i="0" kern="1200" dirty="0" err="1">
                          <a:solidFill>
                            <a:schemeClr val="lt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arian</a:t>
                      </a:r>
                      <a:endParaRPr lang="en-GB" sz="1600" b="1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186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Twinkl" panose="02000000000000000000" pitchFamily="2" charset="0"/>
                        </a:rPr>
                        <a:t>Nifer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winkl" panose="02000000000000000000" pitchFamily="2" charset="0"/>
                        </a:rPr>
                        <a:t> y </a:t>
                      </a:r>
                      <a:br>
                        <a:rPr lang="en-US" sz="1600" b="1" dirty="0">
                          <a:solidFill>
                            <a:schemeClr val="bg1"/>
                          </a:solidFill>
                          <a:latin typeface="Twinkl" panose="02000000000000000000" pitchFamily="2" charset="0"/>
                        </a:rPr>
                      </a:br>
                      <a:r>
                        <a:rPr lang="en-GB" sz="1600" b="1" i="0" kern="1200" dirty="0" err="1">
                          <a:solidFill>
                            <a:schemeClr val="bg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darnau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18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5318997"/>
                  </a:ext>
                </a:extLst>
              </a:tr>
              <a:tr h="59670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winkl" panose="02000000000000000000" pitchFamily="2" charset="0"/>
                        </a:rPr>
                        <a:t>1c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685718"/>
                  </a:ext>
                </a:extLst>
              </a:tr>
              <a:tr h="59670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winkl" panose="02000000000000000000" pitchFamily="2" charset="0"/>
                        </a:rPr>
                        <a:t>10c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955903"/>
                  </a:ext>
                </a:extLst>
              </a:tr>
              <a:tr h="59670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winkl" panose="02000000000000000000" pitchFamily="2" charset="0"/>
                        </a:rPr>
                        <a:t>20c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680489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EC10F95A-AFDE-4278-A695-A72164116589}"/>
              </a:ext>
            </a:extLst>
          </p:cNvPr>
          <p:cNvSpPr txBox="1"/>
          <p:nvPr/>
        </p:nvSpPr>
        <p:spPr>
          <a:xfrm>
            <a:off x="2624137" y="3621383"/>
            <a:ext cx="1485901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Bef>
                <a:spcPts val="0"/>
              </a:spcBef>
            </a:pPr>
            <a:r>
              <a:rPr lang="en-US" sz="2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200</a:t>
            </a:r>
            <a:endParaRPr lang="en-US" sz="2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FE7489E-319B-4426-9FCB-C7C52CF43756}"/>
              </a:ext>
            </a:extLst>
          </p:cNvPr>
          <p:cNvSpPr txBox="1"/>
          <p:nvPr/>
        </p:nvSpPr>
        <p:spPr>
          <a:xfrm>
            <a:off x="2624137" y="4213079"/>
            <a:ext cx="1485901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Bef>
                <a:spcPts val="0"/>
              </a:spcBef>
            </a:pPr>
            <a:r>
              <a:rPr lang="en-US" sz="2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20</a:t>
            </a:r>
            <a:endParaRPr lang="en-US" sz="2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9BAA3-4FE2-4779-A595-466794D338B4}"/>
              </a:ext>
            </a:extLst>
          </p:cNvPr>
          <p:cNvSpPr txBox="1"/>
          <p:nvPr/>
        </p:nvSpPr>
        <p:spPr>
          <a:xfrm>
            <a:off x="2624137" y="4812364"/>
            <a:ext cx="1485901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>
              <a:spcBef>
                <a:spcPts val="0"/>
              </a:spcBef>
            </a:pPr>
            <a:r>
              <a:rPr lang="en-US" sz="2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10</a:t>
            </a:r>
            <a:endParaRPr lang="en-US" sz="2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42" name="Reveal Answer">
            <a:extLst>
              <a:ext uri="{FF2B5EF4-FFF2-40B4-BE49-F238E27FC236}">
                <a16:creationId xmlns:a16="http://schemas.microsoft.com/office/drawing/2014/main" id="{007E06D9-8AC8-455B-807C-5421FB2F277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98755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</a:rPr>
              <a:t>Atebion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7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3DA2E33-E425-4CF2-83D0-B75F04106A71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03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3" grpId="0" animBg="1"/>
      <p:bldP spid="14" grpId="0" animBg="1"/>
      <p:bldP spid="18" grpId="0"/>
      <p:bldP spid="34" grpId="0"/>
      <p:bldP spid="38" grpId="0"/>
      <p:bldP spid="39" grpId="0"/>
      <p:bldP spid="40" grpId="0"/>
      <p:bldP spid="42" grpId="0" animBg="1"/>
      <p:bldP spid="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Diwrnod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Cyntaf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</a:rPr>
              <a:t> y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</a:rPr>
              <a:t>Gwanwyn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2" name="Reveal Answer">
            <a:extLst>
              <a:ext uri="{FF2B5EF4-FFF2-40B4-BE49-F238E27FC236}">
                <a16:creationId xmlns:a16="http://schemas.microsoft.com/office/drawing/2014/main" id="{007E06D9-8AC8-455B-807C-5421FB2F277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706893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A37D86-3281-4A5F-98B5-7004F9BD4A73}"/>
              </a:ext>
            </a:extLst>
          </p:cNvPr>
          <p:cNvSpPr txBox="1"/>
          <p:nvPr/>
        </p:nvSpPr>
        <p:spPr>
          <a:xfrm>
            <a:off x="755650" y="1907422"/>
            <a:ext cx="763270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Defnyddiwch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symbol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cywir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&lt; &gt;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gymharu’r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rhifau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3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hyn</a:t>
            </a:r>
            <a:r>
              <a:rPr lang="en-GB" sz="23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2300" dirty="0">
              <a:latin typeface="Twinkl" panose="02000000000000000000" pitchFamily="2" charset="0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AC2DCE66-64E3-4CCC-B69C-7065968FA449}"/>
              </a:ext>
            </a:extLst>
          </p:cNvPr>
          <p:cNvSpPr/>
          <p:nvPr/>
        </p:nvSpPr>
        <p:spPr>
          <a:xfrm>
            <a:off x="1304925" y="2436975"/>
            <a:ext cx="6549846" cy="2963700"/>
          </a:xfrm>
          <a:prstGeom prst="roundRect">
            <a:avLst>
              <a:gd name="adj" fmla="val 7798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2E15E-F230-44F0-859D-76B05EED2C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490" t="-10260" r="-5489"/>
          <a:stretch/>
        </p:blipFill>
        <p:spPr>
          <a:xfrm>
            <a:off x="3707995" y="2949756"/>
            <a:ext cx="1743705" cy="1743075"/>
          </a:xfrm>
          <a:prstGeom prst="ellipse">
            <a:avLst/>
          </a:prstGeom>
          <a:ln w="92075">
            <a:solidFill>
              <a:srgbClr val="F9B000"/>
            </a:solidFill>
          </a:ln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CAA0E0A-6C7F-4DB6-9CAB-2E219779CC72}"/>
              </a:ext>
            </a:extLst>
          </p:cNvPr>
          <p:cNvSpPr txBox="1"/>
          <p:nvPr/>
        </p:nvSpPr>
        <p:spPr>
          <a:xfrm>
            <a:off x="1631249" y="3420678"/>
            <a:ext cx="1977822" cy="11345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8000" b="1" dirty="0">
                <a:latin typeface="Twinkl" panose="02000000000000000000" pitchFamily="2" charset="0"/>
              </a:rPr>
              <a:t>508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AF5D6-673F-49B5-9004-46E2F2A5C237}"/>
              </a:ext>
            </a:extLst>
          </p:cNvPr>
          <p:cNvSpPr txBox="1"/>
          <p:nvPr/>
        </p:nvSpPr>
        <p:spPr>
          <a:xfrm>
            <a:off x="5664324" y="3420678"/>
            <a:ext cx="1977822" cy="11345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8000" b="1" dirty="0">
                <a:latin typeface="Twinkl" panose="02000000000000000000" pitchFamily="2" charset="0"/>
              </a:rPr>
              <a:t>580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F7589A6-A9BE-456D-9C7C-CF841AB4AEE5}"/>
              </a:ext>
            </a:extLst>
          </p:cNvPr>
          <p:cNvGrpSpPr/>
          <p:nvPr/>
        </p:nvGrpSpPr>
        <p:grpSpPr>
          <a:xfrm>
            <a:off x="3666379" y="2895716"/>
            <a:ext cx="1826936" cy="2127314"/>
            <a:chOff x="3666379" y="2895716"/>
            <a:chExt cx="1826936" cy="2127314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31CF746-F11F-4F44-9FF2-454525FD9161}"/>
                </a:ext>
              </a:extLst>
            </p:cNvPr>
            <p:cNvSpPr/>
            <p:nvPr/>
          </p:nvSpPr>
          <p:spPr>
            <a:xfrm>
              <a:off x="3666379" y="2907825"/>
              <a:ext cx="1826936" cy="1826936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56C6AD2-8130-4288-8D91-881CB6EA32A1}"/>
                </a:ext>
              </a:extLst>
            </p:cNvPr>
            <p:cNvSpPr txBox="1"/>
            <p:nvPr/>
          </p:nvSpPr>
          <p:spPr>
            <a:xfrm>
              <a:off x="3954445" y="2895716"/>
              <a:ext cx="1179530" cy="212731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US" sz="15000" b="1" dirty="0">
                  <a:solidFill>
                    <a:srgbClr val="699329"/>
                  </a:solidFill>
                  <a:latin typeface="Twinkl" panose="02000000000000000000" pitchFamily="2" charset="0"/>
                </a:rPr>
                <a:t>&lt;</a:t>
              </a:r>
            </a:p>
          </p:txBody>
        </p:sp>
      </p:grpSp>
      <p:sp>
        <p:nvSpPr>
          <p:cNvPr id="13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D810E10-378E-4DEF-BA04-D8D3A54A3D03}"/>
              </a:ext>
            </a:extLst>
          </p:cNvPr>
          <p:cNvSpPr txBox="1">
            <a:spLocks/>
          </p:cNvSpPr>
          <p:nvPr/>
        </p:nvSpPr>
        <p:spPr>
          <a:xfrm>
            <a:off x="7203440" y="5573176"/>
            <a:ext cx="118491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US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53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4" grpId="0" animBg="1"/>
      <p:bldP spid="42" grpId="0" animBg="1"/>
      <p:bldP spid="37" grpId="0"/>
      <p:bldP spid="41" grpId="0" animBg="1"/>
      <p:bldP spid="43" grpId="0"/>
      <p:bldP spid="45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22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1269</TotalTime>
  <Words>765</Words>
  <Application>Microsoft Macintosh PowerPoint</Application>
  <PresentationFormat>On-screen Show (4:3)</PresentationFormat>
  <Paragraphs>204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</vt:lpstr>
      <vt:lpstr>Calibri</vt:lpstr>
      <vt:lpstr>Twinkl SemiBold</vt:lpstr>
      <vt:lpstr>Arial</vt:lpstr>
      <vt:lpstr>Office Theme</vt:lpstr>
      <vt:lpstr>PowerPoint Presentation</vt:lpstr>
      <vt:lpstr>Datrys Problemau Dewi Sant</vt:lpstr>
      <vt:lpstr>Datrys Problemau Dewi Sant</vt:lpstr>
      <vt:lpstr>Datrys Problemau Dewi Sant</vt:lpstr>
      <vt:lpstr>Rhesymu Dewi Sant</vt:lpstr>
      <vt:lpstr>Problemau Diwrnod y Llyfr</vt:lpstr>
      <vt:lpstr>Wythnos Wyddoniaeth</vt:lpstr>
      <vt:lpstr>Wythnos Wyddoniaeth</vt:lpstr>
      <vt:lpstr>Wythnos Wyddoniaeth</vt:lpstr>
      <vt:lpstr>  Wythnos Wyddoniaeth</vt:lpstr>
      <vt:lpstr>Rygbi'r Chwe Gwlad: Arwynebedd</vt:lpstr>
      <vt:lpstr>Rygbi'r Chwe Gwlad</vt:lpstr>
      <vt:lpstr>Rygbi'r Chwe Gwlad</vt:lpstr>
      <vt:lpstr>Rygbi'r Chwe Gwlad: Tymheredd</vt:lpstr>
      <vt:lpstr>Rygbi'r Chwe Gwlad: Arian</vt:lpstr>
      <vt:lpstr>Sul y Mamau</vt:lpstr>
      <vt:lpstr>Sul y Mamau</vt:lpstr>
      <vt:lpstr>Diwrnod Barddoniaeth y Byd</vt:lpstr>
      <vt:lpstr>Diwrnod Barddoniaeth y Byd</vt:lpstr>
      <vt:lpstr>Diwrnod Cyntaf y Gwanwyn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Twinkl Twinkl</cp:lastModifiedBy>
  <cp:revision>230</cp:revision>
  <dcterms:created xsi:type="dcterms:W3CDTF">2017-05-10T13:29:22Z</dcterms:created>
  <dcterms:modified xsi:type="dcterms:W3CDTF">2022-02-22T14:00:49Z</dcterms:modified>
</cp:coreProperties>
</file>